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2.xml" ContentType="application/vnd.openxmlformats-officedocument.presentationml.comments+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2.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 id="2147483762" r:id="rId2"/>
  </p:sldMasterIdLst>
  <p:notesMasterIdLst>
    <p:notesMasterId r:id="rId52"/>
  </p:notesMasterIdLst>
  <p:sldIdLst>
    <p:sldId id="477" r:id="rId3"/>
    <p:sldId id="466" r:id="rId4"/>
    <p:sldId id="461" r:id="rId5"/>
    <p:sldId id="484" r:id="rId6"/>
    <p:sldId id="462" r:id="rId7"/>
    <p:sldId id="464" r:id="rId8"/>
    <p:sldId id="470" r:id="rId9"/>
    <p:sldId id="486" r:id="rId10"/>
    <p:sldId id="298" r:id="rId11"/>
    <p:sldId id="438" r:id="rId12"/>
    <p:sldId id="440" r:id="rId13"/>
    <p:sldId id="445" r:id="rId14"/>
    <p:sldId id="456" r:id="rId15"/>
    <p:sldId id="457" r:id="rId16"/>
    <p:sldId id="458" r:id="rId17"/>
    <p:sldId id="460" r:id="rId18"/>
    <p:sldId id="306" r:id="rId19"/>
    <p:sldId id="291" r:id="rId20"/>
    <p:sldId id="406" r:id="rId21"/>
    <p:sldId id="359" r:id="rId22"/>
    <p:sldId id="362" r:id="rId23"/>
    <p:sldId id="400" r:id="rId24"/>
    <p:sldId id="409" r:id="rId25"/>
    <p:sldId id="407" r:id="rId26"/>
    <p:sldId id="411" r:id="rId27"/>
    <p:sldId id="413" r:id="rId28"/>
    <p:sldId id="414" r:id="rId29"/>
    <p:sldId id="415" r:id="rId30"/>
    <p:sldId id="416" r:id="rId31"/>
    <p:sldId id="417" r:id="rId32"/>
    <p:sldId id="360" r:id="rId33"/>
    <p:sldId id="338" r:id="rId34"/>
    <p:sldId id="339" r:id="rId35"/>
    <p:sldId id="494" r:id="rId36"/>
    <p:sldId id="337" r:id="rId37"/>
    <p:sldId id="341" r:id="rId38"/>
    <p:sldId id="374" r:id="rId39"/>
    <p:sldId id="490" r:id="rId40"/>
    <p:sldId id="488" r:id="rId41"/>
    <p:sldId id="340" r:id="rId42"/>
    <p:sldId id="495" r:id="rId43"/>
    <p:sldId id="493" r:id="rId44"/>
    <p:sldId id="353" r:id="rId45"/>
    <p:sldId id="487" r:id="rId46"/>
    <p:sldId id="492" r:id="rId47"/>
    <p:sldId id="418" r:id="rId48"/>
    <p:sldId id="485" r:id="rId49"/>
    <p:sldId id="491" r:id="rId50"/>
    <p:sldId id="479" r:id="rId5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6E1CCFA6-6727-4E08-B7C4-43437A032BEA}">
          <p14:sldIdLst>
            <p14:sldId id="477"/>
            <p14:sldId id="466"/>
            <p14:sldId id="461"/>
            <p14:sldId id="484"/>
            <p14:sldId id="462"/>
            <p14:sldId id="464"/>
            <p14:sldId id="470"/>
            <p14:sldId id="486"/>
            <p14:sldId id="298"/>
            <p14:sldId id="438"/>
            <p14:sldId id="440"/>
            <p14:sldId id="445"/>
            <p14:sldId id="456"/>
            <p14:sldId id="457"/>
            <p14:sldId id="458"/>
            <p14:sldId id="460"/>
            <p14:sldId id="306"/>
            <p14:sldId id="291"/>
            <p14:sldId id="406"/>
            <p14:sldId id="359"/>
            <p14:sldId id="362"/>
            <p14:sldId id="400"/>
            <p14:sldId id="409"/>
            <p14:sldId id="407"/>
            <p14:sldId id="411"/>
            <p14:sldId id="413"/>
            <p14:sldId id="414"/>
            <p14:sldId id="415"/>
            <p14:sldId id="416"/>
            <p14:sldId id="417"/>
            <p14:sldId id="360"/>
            <p14:sldId id="338"/>
            <p14:sldId id="339"/>
            <p14:sldId id="494"/>
            <p14:sldId id="337"/>
            <p14:sldId id="341"/>
            <p14:sldId id="374"/>
            <p14:sldId id="490"/>
            <p14:sldId id="488"/>
            <p14:sldId id="340"/>
            <p14:sldId id="495"/>
            <p14:sldId id="493"/>
            <p14:sldId id="353"/>
            <p14:sldId id="487"/>
            <p14:sldId id="492"/>
            <p14:sldId id="418"/>
            <p14:sldId id="485"/>
            <p14:sldId id="491"/>
            <p14:sldId id="479"/>
          </p14:sldIdLst>
        </p14:section>
      </p14:sectionLst>
    </p:ext>
    <p:ext uri="{EFAFB233-063F-42B5-8137-9DF3F51BA10A}">
      <p15:sldGuideLst xmlns:p15="http://schemas.microsoft.com/office/powerpoint/2012/main">
        <p15:guide id="1" orient="horz" pos="2160">
          <p15:clr>
            <a:srgbClr val="A4A3A4"/>
          </p15:clr>
        </p15:guide>
        <p15:guide id="2" pos="7401" userDrawn="1">
          <p15:clr>
            <a:srgbClr val="A4A3A4"/>
          </p15:clr>
        </p15:guide>
        <p15:guide id="3" pos="257" userDrawn="1">
          <p15:clr>
            <a:srgbClr val="A4A3A4"/>
          </p15:clr>
        </p15:guide>
        <p15:guide id="4" pos="5155" userDrawn="1">
          <p15:clr>
            <a:srgbClr val="A4A3A4"/>
          </p15:clr>
        </p15:guide>
        <p15:guide id="5"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vlan" initials="m" lastIdx="124" clrIdx="0">
    <p:extLst>
      <p:ext uri="{19B8F6BF-5375-455C-9EA6-DF929625EA0E}">
        <p15:presenceInfo xmlns:p15="http://schemas.microsoft.com/office/powerpoint/2012/main" userId="mevl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353"/>
    <a:srgbClr val="FFFFFF"/>
    <a:srgbClr val="13FFFE"/>
    <a:srgbClr val="D61C38"/>
    <a:srgbClr val="0F715D"/>
    <a:srgbClr val="FF6600"/>
    <a:srgbClr val="E3F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p:cViewPr varScale="1">
        <p:scale>
          <a:sx n="86" d="100"/>
          <a:sy n="86" d="100"/>
        </p:scale>
        <p:origin x="562" y="67"/>
      </p:cViewPr>
      <p:guideLst>
        <p:guide orient="horz" pos="2160"/>
        <p:guide pos="7401"/>
        <p:guide pos="257"/>
        <p:guide pos="515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seclife\Desktop\EYLEM%20PLANI%202023-2024\BATMAN%20N&#220;FUS.xls"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Sayfa5!$B$2</c:f>
              <c:strCache>
                <c:ptCount val="1"/>
                <c:pt idx="0">
                  <c:v>NÜFUS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BB1-43C1-AF0A-BDE5AE57ED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BB1-43C1-AF0A-BDE5AE57EDE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BB1-43C1-AF0A-BDE5AE57EDE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BB1-43C1-AF0A-BDE5AE57EDE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BB1-43C1-AF0A-BDE5AE57EDE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B1-43C1-AF0A-BDE5AE57EDE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B1-43C1-AF0A-BDE5AE57EDE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BB1-43C1-AF0A-BDE5AE57EDE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BB1-43C1-AF0A-BDE5AE57EDE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BB1-43C1-AF0A-BDE5AE57EDE8}"/>
              </c:ext>
            </c:extLst>
          </c:dPt>
          <c:dLbls>
            <c:dLbl>
              <c:idx val="8"/>
              <c:layout>
                <c:manualLayout>
                  <c:x val="7.231252219434531E-3"/>
                  <c:y val="-2.48815189089747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BB1-43C1-AF0A-BDE5AE57EDE8}"/>
                </c:ext>
              </c:extLst>
            </c:dLbl>
            <c:dLbl>
              <c:idx val="9"/>
              <c:layout>
                <c:manualLayout>
                  <c:x val="3.1335426284216303E-2"/>
                  <c:y val="-2.132701620769267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BB1-43C1-AF0A-BDE5AE57EDE8}"/>
                </c:ext>
              </c:extLst>
            </c:dLbl>
            <c:spPr>
              <a:ln w="25400">
                <a:noFill/>
              </a:ln>
            </c:spPr>
            <c:txPr>
              <a:bodyPr rot="0" vert="horz" wrap="square" lIns="38100" tIns="19050" rIns="38100" bIns="19050" anchor="ctr">
                <a:spAutoFit/>
              </a:bodyPr>
              <a:lstStyle/>
              <a:p>
                <a:pPr>
                  <a:defRPr sz="1200" b="1"/>
                </a:pPr>
                <a:endParaRPr lang="tr-TR"/>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Sayfa5!$A$3:$A$12</c:f>
              <c:strCache>
                <c:ptCount val="10"/>
                <c:pt idx="0">
                  <c:v>15-19</c:v>
                </c:pt>
                <c:pt idx="1">
                  <c:v>20-24</c:v>
                </c:pt>
                <c:pt idx="2">
                  <c:v>25-29</c:v>
                </c:pt>
                <c:pt idx="3">
                  <c:v>30-34</c:v>
                </c:pt>
                <c:pt idx="4">
                  <c:v>35-39</c:v>
                </c:pt>
                <c:pt idx="5">
                  <c:v>40-44</c:v>
                </c:pt>
                <c:pt idx="6">
                  <c:v>45-49</c:v>
                </c:pt>
                <c:pt idx="7">
                  <c:v>50-54</c:v>
                </c:pt>
                <c:pt idx="8">
                  <c:v>55-59</c:v>
                </c:pt>
                <c:pt idx="9">
                  <c:v>60-64</c:v>
                </c:pt>
              </c:strCache>
            </c:strRef>
          </c:cat>
          <c:val>
            <c:numRef>
              <c:f>Sayfa5!$B$3:$B$12</c:f>
              <c:numCache>
                <c:formatCode>##\ ###\ ###</c:formatCode>
                <c:ptCount val="10"/>
                <c:pt idx="0">
                  <c:v>64837</c:v>
                </c:pt>
                <c:pt idx="1">
                  <c:v>58115</c:v>
                </c:pt>
                <c:pt idx="2">
                  <c:v>58665</c:v>
                </c:pt>
                <c:pt idx="3">
                  <c:v>52141</c:v>
                </c:pt>
                <c:pt idx="4">
                  <c:v>40126</c:v>
                </c:pt>
                <c:pt idx="5">
                  <c:v>41746</c:v>
                </c:pt>
                <c:pt idx="6">
                  <c:v>29763</c:v>
                </c:pt>
                <c:pt idx="7">
                  <c:v>23275</c:v>
                </c:pt>
                <c:pt idx="8">
                  <c:v>19623</c:v>
                </c:pt>
                <c:pt idx="9">
                  <c:v>13045</c:v>
                </c:pt>
              </c:numCache>
            </c:numRef>
          </c:val>
          <c:extLst>
            <c:ext xmlns:c16="http://schemas.microsoft.com/office/drawing/2014/chart" uri="{C3380CC4-5D6E-409C-BE32-E72D297353CC}">
              <c16:uniqueId val="{00000014-EBB1-43C1-AF0A-BDE5AE57EDE8}"/>
            </c:ext>
          </c:extLst>
        </c:ser>
        <c:dLbls>
          <c:showLegendKey val="0"/>
          <c:showVal val="0"/>
          <c:showCatName val="0"/>
          <c:showSerName val="0"/>
          <c:showPercent val="0"/>
          <c:showBubbleSize val="0"/>
          <c:showLeaderLines val="1"/>
        </c:dLbls>
        <c:firstSliceAng val="0"/>
      </c:pieChart>
      <c:spPr>
        <a:noFill/>
        <a:ln w="25400">
          <a:noFill/>
        </a:ln>
      </c:spPr>
    </c:plotArea>
    <c:legend>
      <c:legendPos val="b"/>
      <c:layout>
        <c:manualLayout>
          <c:xMode val="edge"/>
          <c:yMode val="edge"/>
          <c:x val="2.9690458751779582E-2"/>
          <c:y val="0.8210736109521225"/>
          <c:w val="0.94302931010627289"/>
          <c:h val="0.1575993728401848"/>
        </c:manualLayout>
      </c:layout>
      <c:overlay val="0"/>
      <c:spPr>
        <a:noFill/>
        <a:ln w="25400">
          <a:noFill/>
        </a:ln>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Pt>
            <c:idx val="0"/>
            <c:invertIfNegative val="0"/>
            <c:bubble3D val="0"/>
            <c:spPr>
              <a:solidFill>
                <a:srgbClr val="92D050"/>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1-0DC6-4146-A9AE-CF61543A4EB2}"/>
              </c:ext>
            </c:extLst>
          </c:dPt>
          <c:dPt>
            <c:idx val="1"/>
            <c:invertIfNegative val="0"/>
            <c:bubble3D val="0"/>
            <c:spPr>
              <a:solidFill>
                <a:schemeClr val="accent6">
                  <a:lumMod val="75000"/>
                </a:schemeClr>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3-0DC6-4146-A9AE-CF61543A4EB2}"/>
              </c:ext>
            </c:extLst>
          </c:dPt>
          <c:dPt>
            <c:idx val="3"/>
            <c:invertIfNegative val="0"/>
            <c:bubble3D val="0"/>
            <c:spPr>
              <a:solidFill>
                <a:schemeClr val="bg2">
                  <a:lumMod val="75000"/>
                </a:schemeClr>
              </a:solidFill>
              <a:ln>
                <a:noFill/>
              </a:ln>
              <a:effectLst>
                <a:outerShdw blurRad="40000" dist="23000" dir="5400000" rotWithShape="0">
                  <a:srgbClr val="000000">
                    <a:alpha val="35000"/>
                  </a:srgbClr>
                </a:outerShdw>
              </a:effectLst>
              <a:sp3d/>
            </c:spPr>
            <c:extLst>
              <c:ext xmlns:c16="http://schemas.microsoft.com/office/drawing/2014/chart" uri="{C3380CC4-5D6E-409C-BE32-E72D297353CC}">
                <c16:uniqueId val="{00000005-0DC6-4146-A9AE-CF61543A4EB2}"/>
              </c:ext>
            </c:extLst>
          </c:dPt>
          <c:dLbls>
            <c:dLbl>
              <c:idx val="0"/>
              <c:layout>
                <c:manualLayout>
                  <c:x val="1.9659265663804885E-2"/>
                  <c:y val="-1.104205880990380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C6-4146-A9AE-CF61543A4EB2}"/>
                </c:ext>
              </c:extLst>
            </c:dLbl>
            <c:dLbl>
              <c:idx val="1"/>
              <c:layout>
                <c:manualLayout>
                  <c:x val="3.0382501480425601E-2"/>
                  <c:y val="-3.01150537328439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C6-4146-A9AE-CF61543A4EB2}"/>
                </c:ext>
              </c:extLst>
            </c:dLbl>
            <c:dLbl>
              <c:idx val="2"/>
              <c:layout>
                <c:manualLayout>
                  <c:x val="2.3233677602678502E-2"/>
                  <c:y val="-1.2046021493137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C6-4146-A9AE-CF61543A4EB2}"/>
                </c:ext>
              </c:extLst>
            </c:dLbl>
            <c:dLbl>
              <c:idx val="3"/>
              <c:layout>
                <c:manualLayout>
                  <c:x val="1.965926566380488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C6-4146-A9AE-CF61543A4EB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Sayfa1!$A$1:$A$4</c:f>
              <c:strCache>
                <c:ptCount val="4"/>
                <c:pt idx="0">
                  <c:v>MESLEKİ VE TEKNİK ANADOLU LİSESİ</c:v>
                </c:pt>
                <c:pt idx="1">
                  <c:v>ÖZEL MESLEKİ VE TEKNİK ANADOLU LİSESİ</c:v>
                </c:pt>
                <c:pt idx="2">
                  <c:v>ÇOK PROGRAMLI ANADOLI LİSESİ</c:v>
                </c:pt>
                <c:pt idx="3">
                  <c:v>MESLEKİ EĞİTİM MERKEZİ</c:v>
                </c:pt>
              </c:strCache>
            </c:strRef>
          </c:cat>
          <c:val>
            <c:numRef>
              <c:f>Sayfa1!$B$1:$B$4</c:f>
              <c:numCache>
                <c:formatCode>General</c:formatCode>
                <c:ptCount val="4"/>
                <c:pt idx="0">
                  <c:v>14</c:v>
                </c:pt>
                <c:pt idx="1">
                  <c:v>7</c:v>
                </c:pt>
                <c:pt idx="2">
                  <c:v>6</c:v>
                </c:pt>
                <c:pt idx="3">
                  <c:v>2</c:v>
                </c:pt>
              </c:numCache>
            </c:numRef>
          </c:val>
          <c:extLst>
            <c:ext xmlns:c16="http://schemas.microsoft.com/office/drawing/2014/chart" uri="{C3380CC4-5D6E-409C-BE32-E72D297353CC}">
              <c16:uniqueId val="{00000007-0DC6-4146-A9AE-CF61543A4EB2}"/>
            </c:ext>
          </c:extLst>
        </c:ser>
        <c:dLbls>
          <c:showLegendKey val="0"/>
          <c:showVal val="1"/>
          <c:showCatName val="0"/>
          <c:showSerName val="0"/>
          <c:showPercent val="0"/>
          <c:showBubbleSize val="0"/>
        </c:dLbls>
        <c:gapWidth val="150"/>
        <c:shape val="box"/>
        <c:axId val="-270619488"/>
        <c:axId val="-270617312"/>
        <c:axId val="0"/>
      </c:bar3DChart>
      <c:catAx>
        <c:axId val="-270619488"/>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tr-TR"/>
          </a:p>
        </c:txPr>
        <c:crossAx val="-270617312"/>
        <c:crosses val="autoZero"/>
        <c:auto val="1"/>
        <c:lblAlgn val="ctr"/>
        <c:lblOffset val="100"/>
        <c:noMultiLvlLbl val="0"/>
      </c:catAx>
      <c:valAx>
        <c:axId val="-270617312"/>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270619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Seri 1</c:v>
                </c:pt>
              </c:strCache>
            </c:strRef>
          </c:tx>
          <c:spPr>
            <a:solidFill>
              <a:schemeClr val="accent1"/>
            </a:solidFill>
            <a:ln>
              <a:noFill/>
            </a:ln>
            <a:effectLst/>
          </c:spPr>
          <c:invertIfNegative val="0"/>
          <c:dPt>
            <c:idx val="0"/>
            <c:invertIfNegative val="0"/>
            <c:bubble3D val="0"/>
            <c:spPr>
              <a:solidFill>
                <a:srgbClr val="FF5353"/>
              </a:solidFill>
              <a:ln>
                <a:noFill/>
              </a:ln>
              <a:effectLst/>
            </c:spPr>
            <c:extLst>
              <c:ext xmlns:c16="http://schemas.microsoft.com/office/drawing/2014/chart" uri="{C3380CC4-5D6E-409C-BE32-E72D297353CC}">
                <c16:uniqueId val="{00000001-ECDE-43AB-937D-B4AC4E532899}"/>
              </c:ext>
            </c:extLst>
          </c:dPt>
          <c:dPt>
            <c:idx val="2"/>
            <c:invertIfNegative val="0"/>
            <c:bubble3D val="0"/>
            <c:spPr>
              <a:solidFill>
                <a:srgbClr val="00B050"/>
              </a:solidFill>
              <a:ln>
                <a:noFill/>
              </a:ln>
              <a:effectLst/>
            </c:spPr>
            <c:extLst>
              <c:ext xmlns:c16="http://schemas.microsoft.com/office/drawing/2014/chart" uri="{C3380CC4-5D6E-409C-BE32-E72D297353CC}">
                <c16:uniqueId val="{00000003-ECDE-43AB-937D-B4AC4E53289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DE-43AB-937D-B4AC4E53289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DE-43AB-937D-B4AC4E532899}"/>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DE-43AB-937D-B4AC4E53289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ÖĞRENCİ</c:v>
                </c:pt>
                <c:pt idx="1">
                  <c:v>ÖĞRETMEN</c:v>
                </c:pt>
                <c:pt idx="2">
                  <c:v>TOPLAM CİRO</c:v>
                </c:pt>
              </c:strCache>
            </c:strRef>
          </c:cat>
          <c:val>
            <c:numRef>
              <c:f>Sayfa1!$B$2:$B$4</c:f>
              <c:numCache>
                <c:formatCode>#,##0.00</c:formatCode>
                <c:ptCount val="3"/>
                <c:pt idx="0">
                  <c:v>1881462.59</c:v>
                </c:pt>
                <c:pt idx="1">
                  <c:v>3050700.2</c:v>
                </c:pt>
                <c:pt idx="2">
                  <c:v>25788101.07</c:v>
                </c:pt>
              </c:numCache>
            </c:numRef>
          </c:val>
          <c:extLst>
            <c:ext xmlns:c16="http://schemas.microsoft.com/office/drawing/2014/chart" uri="{C3380CC4-5D6E-409C-BE32-E72D297353CC}">
              <c16:uniqueId val="{00000005-ECDE-43AB-937D-B4AC4E532899}"/>
            </c:ext>
          </c:extLst>
        </c:ser>
        <c:dLbls>
          <c:showLegendKey val="0"/>
          <c:showVal val="0"/>
          <c:showCatName val="0"/>
          <c:showSerName val="0"/>
          <c:showPercent val="0"/>
          <c:showBubbleSize val="0"/>
        </c:dLbls>
        <c:gapWidth val="101"/>
        <c:overlap val="-27"/>
        <c:axId val="-276930480"/>
        <c:axId val="-270623296"/>
      </c:barChart>
      <c:catAx>
        <c:axId val="-27693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tr-TR"/>
          </a:p>
        </c:txPr>
        <c:crossAx val="-270623296"/>
        <c:crosses val="autoZero"/>
        <c:auto val="1"/>
        <c:lblAlgn val="ctr"/>
        <c:lblOffset val="100"/>
        <c:noMultiLvlLbl val="0"/>
      </c:catAx>
      <c:valAx>
        <c:axId val="-270623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276930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Sayfa4!$C$1:$C$2</c:f>
              <c:strCache>
                <c:ptCount val="2"/>
                <c:pt idx="0">
                  <c:v>BATMAN İli, yaş grubuna göre nüfus ( 2022 )</c:v>
                </c:pt>
                <c:pt idx="1">
                  <c:v>NÜFUS</c:v>
                </c:pt>
              </c:strCache>
            </c:strRef>
          </c:tx>
          <c:spPr>
            <a:solidFill>
              <a:srgbClr val="4F81BD"/>
            </a:solidFill>
            <a:ln w="25400">
              <a:noFill/>
            </a:ln>
          </c:spPr>
          <c:invertIfNegative val="0"/>
          <c:cat>
            <c:strRef>
              <c:f>Sayfa4!$B$3:$B$21</c:f>
              <c:strCache>
                <c:ptCount val="19"/>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c:v>
                </c:pt>
              </c:strCache>
            </c:strRef>
          </c:cat>
          <c:val>
            <c:numRef>
              <c:f>Sayfa4!$C$3:$C$21</c:f>
              <c:numCache>
                <c:formatCode>##\ ###\ ###</c:formatCode>
                <c:ptCount val="19"/>
                <c:pt idx="0">
                  <c:v>64530</c:v>
                </c:pt>
                <c:pt idx="1">
                  <c:v>70586</c:v>
                </c:pt>
                <c:pt idx="2">
                  <c:v>67676</c:v>
                </c:pt>
                <c:pt idx="3">
                  <c:v>64837</c:v>
                </c:pt>
                <c:pt idx="4">
                  <c:v>58115</c:v>
                </c:pt>
                <c:pt idx="5">
                  <c:v>58665</c:v>
                </c:pt>
                <c:pt idx="6">
                  <c:v>52141</c:v>
                </c:pt>
                <c:pt idx="7">
                  <c:v>40126</c:v>
                </c:pt>
                <c:pt idx="8">
                  <c:v>41746</c:v>
                </c:pt>
                <c:pt idx="9">
                  <c:v>29763</c:v>
                </c:pt>
                <c:pt idx="10">
                  <c:v>23275</c:v>
                </c:pt>
                <c:pt idx="11">
                  <c:v>19623</c:v>
                </c:pt>
                <c:pt idx="12">
                  <c:v>13045</c:v>
                </c:pt>
                <c:pt idx="13">
                  <c:v>11148</c:v>
                </c:pt>
                <c:pt idx="14">
                  <c:v>8267</c:v>
                </c:pt>
                <c:pt idx="15">
                  <c:v>4916</c:v>
                </c:pt>
                <c:pt idx="16">
                  <c:v>3234</c:v>
                </c:pt>
                <c:pt idx="17">
                  <c:v>1649</c:v>
                </c:pt>
                <c:pt idx="18">
                  <c:v>1149</c:v>
                </c:pt>
              </c:numCache>
            </c:numRef>
          </c:val>
          <c:extLst>
            <c:ext xmlns:c16="http://schemas.microsoft.com/office/drawing/2014/chart" uri="{C3380CC4-5D6E-409C-BE32-E72D297353CC}">
              <c16:uniqueId val="{00000000-DEAF-4EA2-9147-F462C2BD13A6}"/>
            </c:ext>
          </c:extLst>
        </c:ser>
        <c:dLbls>
          <c:showLegendKey val="0"/>
          <c:showVal val="0"/>
          <c:showCatName val="0"/>
          <c:showSerName val="0"/>
          <c:showPercent val="0"/>
          <c:showBubbleSize val="0"/>
        </c:dLbls>
        <c:gapWidth val="150"/>
        <c:shape val="box"/>
        <c:axId val="-666417296"/>
        <c:axId val="-666422736"/>
        <c:axId val="0"/>
      </c:bar3DChart>
      <c:catAx>
        <c:axId val="-666417296"/>
        <c:scaling>
          <c:orientation val="minMax"/>
        </c:scaling>
        <c:delete val="0"/>
        <c:axPos val="b"/>
        <c:numFmt formatCode="General" sourceLinked="1"/>
        <c:majorTickMark val="none"/>
        <c:minorTickMark val="none"/>
        <c:tickLblPos val="nextTo"/>
        <c:spPr>
          <a:ln w="9525">
            <a:noFill/>
          </a:ln>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666422736"/>
        <c:crosses val="autoZero"/>
        <c:auto val="1"/>
        <c:lblAlgn val="ctr"/>
        <c:lblOffset val="100"/>
        <c:noMultiLvlLbl val="0"/>
      </c:catAx>
      <c:valAx>
        <c:axId val="-666422736"/>
        <c:scaling>
          <c:orientation val="minMax"/>
        </c:scaling>
        <c:delete val="0"/>
        <c:axPos val="l"/>
        <c:majorGridlines>
          <c:spPr>
            <a:ln w="9525" cap="flat" cmpd="sng" algn="ctr">
              <a:solidFill>
                <a:schemeClr val="tx1">
                  <a:lumMod val="15000"/>
                  <a:lumOff val="85000"/>
                </a:schemeClr>
              </a:solidFill>
              <a:round/>
            </a:ln>
            <a:effectLst/>
          </c:spPr>
        </c:majorGridlines>
        <c:numFmt formatCode="##\ ###\ ###" sourceLinked="1"/>
        <c:majorTickMark val="none"/>
        <c:minorTickMark val="none"/>
        <c:tickLblPos val="nextTo"/>
        <c:spPr>
          <a:ln w="9525">
            <a:noFill/>
          </a:ln>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6664172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tr-T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b="1" dirty="0">
                <a:solidFill>
                  <a:schemeClr val="tx1"/>
                </a:solidFill>
              </a:rPr>
              <a:t>CİNSİYETE GÖRE DAĞILIM GRAFİĞİ</a:t>
            </a:r>
          </a:p>
        </c:rich>
      </c:tx>
      <c:layout>
        <c:manualLayout>
          <c:xMode val="edge"/>
          <c:yMode val="edge"/>
          <c:x val="0.18495346842374288"/>
          <c:y val="2.745476140916735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Kayıtlı İşgücü Sayısı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Sayfa1!$A$2:$A$5</c:f>
              <c:strCache>
                <c:ptCount val="2"/>
                <c:pt idx="0">
                  <c:v>Erkek</c:v>
                </c:pt>
                <c:pt idx="1">
                  <c:v>Kadın</c:v>
                </c:pt>
              </c:strCache>
            </c:strRef>
          </c:cat>
          <c:val>
            <c:numRef>
              <c:f>Sayfa1!$B$2:$B$5</c:f>
              <c:numCache>
                <c:formatCode>#,##0</c:formatCode>
                <c:ptCount val="4"/>
                <c:pt idx="0">
                  <c:v>4866718</c:v>
                </c:pt>
                <c:pt idx="1">
                  <c:v>4028075</c:v>
                </c:pt>
              </c:numCache>
            </c:numRef>
          </c:val>
          <c:extLst>
            <c:ext xmlns:c16="http://schemas.microsoft.com/office/drawing/2014/chart" uri="{C3380CC4-5D6E-409C-BE32-E72D297353CC}">
              <c16:uniqueId val="{00000000-1BC5-4C2B-BE63-3C48B06CFDE8}"/>
            </c:ext>
          </c:extLst>
        </c:ser>
        <c:ser>
          <c:idx val="1"/>
          <c:order val="1"/>
          <c:tx>
            <c:strRef>
              <c:f>Sayfa1!$C$1</c:f>
              <c:strCache>
                <c:ptCount val="1"/>
                <c:pt idx="0">
                  <c:v>Kayıtlı İşsiz Sayısı</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Sayfa1!$A$2:$A$5</c:f>
              <c:strCache>
                <c:ptCount val="2"/>
                <c:pt idx="0">
                  <c:v>Erkek</c:v>
                </c:pt>
                <c:pt idx="1">
                  <c:v>Kadın</c:v>
                </c:pt>
              </c:strCache>
            </c:strRef>
          </c:cat>
          <c:val>
            <c:numRef>
              <c:f>Sayfa1!$C$2:$C$5</c:f>
              <c:numCache>
                <c:formatCode>#,##0</c:formatCode>
                <c:ptCount val="4"/>
                <c:pt idx="0">
                  <c:v>1239284</c:v>
                </c:pt>
                <c:pt idx="1">
                  <c:v>1222040</c:v>
                </c:pt>
              </c:numCache>
            </c:numRef>
          </c:val>
          <c:extLst>
            <c:ext xmlns:c16="http://schemas.microsoft.com/office/drawing/2014/chart" uri="{C3380CC4-5D6E-409C-BE32-E72D297353CC}">
              <c16:uniqueId val="{00000001-1BC5-4C2B-BE63-3C48B06CFDE8}"/>
            </c:ext>
          </c:extLst>
        </c:ser>
        <c:dLbls>
          <c:dLblPos val="outEnd"/>
          <c:showLegendKey val="0"/>
          <c:showVal val="1"/>
          <c:showCatName val="0"/>
          <c:showSerName val="0"/>
          <c:showPercent val="0"/>
          <c:showBubbleSize val="0"/>
        </c:dLbls>
        <c:gapWidth val="219"/>
        <c:overlap val="-27"/>
        <c:axId val="-666421648"/>
        <c:axId val="-666421104"/>
      </c:barChart>
      <c:catAx>
        <c:axId val="-66642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66421104"/>
        <c:crosses val="autoZero"/>
        <c:auto val="1"/>
        <c:lblAlgn val="ctr"/>
        <c:lblOffset val="100"/>
        <c:noMultiLvlLbl val="0"/>
      </c:catAx>
      <c:valAx>
        <c:axId val="-666421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666421648"/>
        <c:crosses val="autoZero"/>
        <c:crossBetween val="between"/>
      </c:valAx>
      <c:spPr>
        <a:noFill/>
        <a:ln>
          <a:noFill/>
        </a:ln>
        <a:effectLst>
          <a:outerShdw blurRad="50800" dist="12700" dir="5400000" algn="ctr" rotWithShape="0">
            <a:srgbClr val="000000">
              <a:alpha val="43137"/>
            </a:srgbClr>
          </a:outerShdw>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solidFill>
                  <a:srgbClr val="FF0000"/>
                </a:solidFill>
              </a:rPr>
              <a:t>CİNSİYETE GÖRE DAĞILIM GRAFİĞİ</a:t>
            </a:r>
          </a:p>
        </c:rich>
      </c:tx>
      <c:layout>
        <c:manualLayout>
          <c:xMode val="edge"/>
          <c:yMode val="edge"/>
          <c:x val="0.19127248977225769"/>
          <c:y val="2.353265263642916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Kayıtlı İşgücü Sayısı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Sayfa1!$A$2:$A$5</c:f>
              <c:strCache>
                <c:ptCount val="2"/>
                <c:pt idx="0">
                  <c:v>Erkek</c:v>
                </c:pt>
                <c:pt idx="1">
                  <c:v>Kadın</c:v>
                </c:pt>
              </c:strCache>
            </c:strRef>
          </c:cat>
          <c:val>
            <c:numRef>
              <c:f>Sayfa1!$B$2:$B$5</c:f>
              <c:numCache>
                <c:formatCode>#,##0</c:formatCode>
                <c:ptCount val="4"/>
                <c:pt idx="0">
                  <c:v>67053</c:v>
                </c:pt>
                <c:pt idx="1">
                  <c:v>41463</c:v>
                </c:pt>
              </c:numCache>
            </c:numRef>
          </c:val>
          <c:extLst>
            <c:ext xmlns:c16="http://schemas.microsoft.com/office/drawing/2014/chart" uri="{C3380CC4-5D6E-409C-BE32-E72D297353CC}">
              <c16:uniqueId val="{00000000-D1E5-45BF-856E-9A056810AA5B}"/>
            </c:ext>
          </c:extLst>
        </c:ser>
        <c:ser>
          <c:idx val="1"/>
          <c:order val="1"/>
          <c:tx>
            <c:strRef>
              <c:f>Sayfa1!$C$1</c:f>
              <c:strCache>
                <c:ptCount val="1"/>
                <c:pt idx="0">
                  <c:v>Kayıtlı İşsiz Sayısı</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Sayfa1!$A$2:$A$5</c:f>
              <c:strCache>
                <c:ptCount val="2"/>
                <c:pt idx="0">
                  <c:v>Erkek</c:v>
                </c:pt>
                <c:pt idx="1">
                  <c:v>Kadın</c:v>
                </c:pt>
              </c:strCache>
            </c:strRef>
          </c:cat>
          <c:val>
            <c:numRef>
              <c:f>Sayfa1!$C$2:$C$5</c:f>
              <c:numCache>
                <c:formatCode>#,##0</c:formatCode>
                <c:ptCount val="4"/>
                <c:pt idx="0">
                  <c:v>19736</c:v>
                </c:pt>
                <c:pt idx="1">
                  <c:v>13536</c:v>
                </c:pt>
              </c:numCache>
            </c:numRef>
          </c:val>
          <c:extLst>
            <c:ext xmlns:c16="http://schemas.microsoft.com/office/drawing/2014/chart" uri="{C3380CC4-5D6E-409C-BE32-E72D297353CC}">
              <c16:uniqueId val="{00000001-D1E5-45BF-856E-9A056810AA5B}"/>
            </c:ext>
          </c:extLst>
        </c:ser>
        <c:dLbls>
          <c:dLblPos val="outEnd"/>
          <c:showLegendKey val="0"/>
          <c:showVal val="1"/>
          <c:showCatName val="0"/>
          <c:showSerName val="0"/>
          <c:showPercent val="0"/>
          <c:showBubbleSize val="0"/>
        </c:dLbls>
        <c:gapWidth val="219"/>
        <c:overlap val="-27"/>
        <c:axId val="-578634976"/>
        <c:axId val="-578630624"/>
      </c:barChart>
      <c:catAx>
        <c:axId val="-57863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78630624"/>
        <c:crosses val="autoZero"/>
        <c:auto val="1"/>
        <c:lblAlgn val="ctr"/>
        <c:lblOffset val="100"/>
        <c:noMultiLvlLbl val="0"/>
      </c:catAx>
      <c:valAx>
        <c:axId val="-5786306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78634976"/>
        <c:crosses val="autoZero"/>
        <c:crossBetween val="between"/>
      </c:valAx>
      <c:spPr>
        <a:noFill/>
        <a:ln>
          <a:noFill/>
        </a:ln>
        <a:effectLst>
          <a:outerShdw blurRad="50800" dist="12700" dir="5400000" algn="ctr" rotWithShape="0">
            <a:srgbClr val="000000">
              <a:alpha val="43137"/>
            </a:srgbClr>
          </a:outerShdw>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C1-493B-B65F-59F020D78D7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C1-493B-B65F-59F020D78D7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C1-493B-B65F-59F020D78D7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2C1-493B-B65F-59F020D78D7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Kayıtlı İş Gücü</c:v>
                </c:pt>
                <c:pt idx="1">
                  <c:v>Kayıtlı İşsiz</c:v>
                </c:pt>
              </c:strCache>
            </c:strRef>
          </c:cat>
          <c:val>
            <c:numRef>
              <c:f>Sayfa1!$B$2:$B$5</c:f>
              <c:numCache>
                <c:formatCode>General</c:formatCode>
                <c:ptCount val="4"/>
                <c:pt idx="0">
                  <c:v>8894793</c:v>
                </c:pt>
                <c:pt idx="1">
                  <c:v>2461324</c:v>
                </c:pt>
              </c:numCache>
            </c:numRef>
          </c:val>
          <c:extLst>
            <c:ext xmlns:c16="http://schemas.microsoft.com/office/drawing/2014/chart" uri="{C3380CC4-5D6E-409C-BE32-E72D297353CC}">
              <c16:uniqueId val="{00000008-A2C1-493B-B65F-59F020D78D7E}"/>
            </c:ext>
          </c:extLst>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2"/>
        <c:delete val="1"/>
      </c:legendEntry>
      <c:legendEntry>
        <c:idx val="3"/>
        <c:delete val="1"/>
      </c:legendEntry>
      <c:layout>
        <c:manualLayout>
          <c:xMode val="edge"/>
          <c:yMode val="edge"/>
          <c:x val="0.11756156380687298"/>
          <c:y val="2.615187961486724E-2"/>
          <c:w val="0.77368544985994714"/>
          <c:h val="0.133792604269036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F87-446C-A4EB-5AFEA034AF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F87-446C-A4EB-5AFEA034AF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87-446C-A4EB-5AFEA034AF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87-446C-A4EB-5AFEA034AFE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Sayfa1!$A$2:$A$5</c:f>
              <c:strCache>
                <c:ptCount val="2"/>
                <c:pt idx="0">
                  <c:v>Kayıtlı İş Gücü</c:v>
                </c:pt>
                <c:pt idx="1">
                  <c:v>Kayıtlı İşsiz</c:v>
                </c:pt>
              </c:strCache>
            </c:strRef>
          </c:cat>
          <c:val>
            <c:numRef>
              <c:f>Sayfa1!$B$2:$B$5</c:f>
              <c:numCache>
                <c:formatCode>General</c:formatCode>
                <c:ptCount val="4"/>
                <c:pt idx="0">
                  <c:v>108516</c:v>
                </c:pt>
                <c:pt idx="1">
                  <c:v>33272</c:v>
                </c:pt>
              </c:numCache>
            </c:numRef>
          </c:val>
          <c:extLst>
            <c:ext xmlns:c16="http://schemas.microsoft.com/office/drawing/2014/chart" uri="{C3380CC4-5D6E-409C-BE32-E72D297353CC}">
              <c16:uniqueId val="{00000008-4F87-446C-A4EB-5AFEA034AFE7}"/>
            </c:ext>
          </c:extLst>
        </c:ser>
        <c:dLbls>
          <c:showLegendKey val="0"/>
          <c:showVal val="0"/>
          <c:showCatName val="0"/>
          <c:showSerName val="0"/>
          <c:showPercent val="1"/>
          <c:showBubbleSize val="0"/>
          <c:showLeaderLines val="1"/>
        </c:dLbls>
        <c:firstSliceAng val="0"/>
      </c:pieChart>
      <c:spPr>
        <a:noFill/>
        <a:ln>
          <a:noFill/>
        </a:ln>
        <a:effectLst/>
      </c:spPr>
    </c:plotArea>
    <c:legend>
      <c:legendPos val="t"/>
      <c:legendEntry>
        <c:idx val="2"/>
        <c:delete val="1"/>
      </c:legendEntry>
      <c:legendEntry>
        <c:idx val="3"/>
        <c:delete val="1"/>
      </c:legendEntry>
      <c:layout>
        <c:manualLayout>
          <c:xMode val="edge"/>
          <c:yMode val="edge"/>
          <c:x val="9.4397025360503428E-2"/>
          <c:y val="2.7140811659863654E-2"/>
          <c:w val="0.8112055856666941"/>
          <c:h val="0.138851965037505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dLbl>
              <c:idx val="0"/>
              <c:layout>
                <c:manualLayout>
                  <c:x val="7.9821712701011859E-3"/>
                  <c:y val="2.3855945813446335E-3"/>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6.768922235969109E-2"/>
                      <c:h val="7.709337075000515E-2"/>
                    </c:manualLayout>
                  </c15:layout>
                </c:ext>
                <c:ext xmlns:c16="http://schemas.microsoft.com/office/drawing/2014/chart" uri="{C3380CC4-5D6E-409C-BE32-E72D297353CC}">
                  <c16:uniqueId val="{00000000-0471-4490-AC28-7FCDABC1BB06}"/>
                </c:ext>
              </c:extLst>
            </c:dLbl>
            <c:dLbl>
              <c:idx val="1"/>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5.4180850698649696E-2"/>
                      <c:h val="0.10534840585482741"/>
                    </c:manualLayout>
                  </c15:layout>
                </c:ext>
                <c:ext xmlns:c16="http://schemas.microsoft.com/office/drawing/2014/chart" uri="{C3380CC4-5D6E-409C-BE32-E72D297353CC}">
                  <c16:uniqueId val="{00000001-0471-4490-AC28-7FCDABC1BB06}"/>
                </c:ext>
              </c:extLst>
            </c:dLbl>
            <c:dLbl>
              <c:idx val="2"/>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8040681761812691E-2"/>
                      <c:h val="9.7820838361590348E-2"/>
                    </c:manualLayout>
                  </c15:layout>
                </c:ext>
                <c:ext xmlns:c16="http://schemas.microsoft.com/office/drawing/2014/chart" uri="{C3380CC4-5D6E-409C-BE32-E72D297353CC}">
                  <c16:uniqueId val="{00000002-0471-4490-AC28-7FCDABC1BB06}"/>
                </c:ext>
              </c:extLst>
            </c:dLbl>
            <c:dLbl>
              <c:idx val="3"/>
              <c:layout>
                <c:manualLayout>
                  <c:x val="6.1402172846239051E-3"/>
                  <c:y val="-2.8855576603767023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0672479037608289E-2"/>
                      <c:h val="9.2802460032765655E-2"/>
                    </c:manualLayout>
                  </c15:layout>
                </c:ext>
                <c:ext xmlns:c16="http://schemas.microsoft.com/office/drawing/2014/chart" uri="{C3380CC4-5D6E-409C-BE32-E72D297353CC}">
                  <c16:uniqueId val="{00000003-0471-4490-AC28-7FCDABC1BB06}"/>
                </c:ext>
              </c:extLst>
            </c:dLbl>
            <c:dLbl>
              <c:idx val="4"/>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9809050415621753E-2"/>
                      <c:h val="8.7784081703940975E-2"/>
                    </c:manualLayout>
                  </c15:layout>
                </c:ext>
                <c:ext xmlns:c16="http://schemas.microsoft.com/office/drawing/2014/chart" uri="{C3380CC4-5D6E-409C-BE32-E72D297353CC}">
                  <c16:uniqueId val="{00000004-0471-4490-AC28-7FCDABC1BB06}"/>
                </c:ext>
              </c:extLst>
            </c:dLbl>
            <c:dLbl>
              <c:idx val="5"/>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8756746329315146E-2"/>
                      <c:h val="7.272894671746688E-2"/>
                    </c:manualLayout>
                  </c15:layout>
                </c:ext>
                <c:ext xmlns:c16="http://schemas.microsoft.com/office/drawing/2014/chart" uri="{C3380CC4-5D6E-409C-BE32-E72D297353CC}">
                  <c16:uniqueId val="{00000005-0471-4490-AC28-7FCDABC1BB06}"/>
                </c:ext>
              </c:extLst>
            </c:dLbl>
            <c:dLbl>
              <c:idx val="6"/>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3844611179845545E-2"/>
                      <c:h val="8.0256514210703914E-2"/>
                    </c:manualLayout>
                  </c15:layout>
                </c:ext>
                <c:ext xmlns:c16="http://schemas.microsoft.com/office/drawing/2014/chart" uri="{C3380CC4-5D6E-409C-BE32-E72D297353CC}">
                  <c16:uniqueId val="{00000006-0471-4490-AC28-7FCDABC1BB06}"/>
                </c:ext>
              </c:extLst>
            </c:dLbl>
            <c:dLbl>
              <c:idx val="7"/>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6300678754580346E-2"/>
                      <c:h val="8.2765703375116267E-2"/>
                    </c:manualLayout>
                  </c15:layout>
                </c:ext>
                <c:ext xmlns:c16="http://schemas.microsoft.com/office/drawing/2014/chart" uri="{C3380CC4-5D6E-409C-BE32-E72D297353CC}">
                  <c16:uniqueId val="{00000007-0471-4490-AC28-7FCDABC1BB06}"/>
                </c:ext>
              </c:extLst>
            </c:dLbl>
            <c:dLbl>
              <c:idx val="8"/>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8756746329315146E-2"/>
                      <c:h val="7.523813588187922E-2"/>
                    </c:manualLayout>
                  </c15:layout>
                </c:ext>
                <c:ext xmlns:c16="http://schemas.microsoft.com/office/drawing/2014/chart" uri="{C3380CC4-5D6E-409C-BE32-E72D297353CC}">
                  <c16:uniqueId val="{00000008-0471-4490-AC28-7FCDABC1BB0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'[Yeni Microsoft Excel Çalışma Sayfası (2).xlsx]Sayfa1'!$A$2:$A$10</c:f>
              <c:strCache>
                <c:ptCount val="9"/>
                <c:pt idx="0">
                  <c:v>Tekstil</c:v>
                </c:pt>
                <c:pt idx="1">
                  <c:v>İnşaat </c:v>
                </c:pt>
                <c:pt idx="2">
                  <c:v>Gıda</c:v>
                </c:pt>
                <c:pt idx="3">
                  <c:v>Makine imalatı</c:v>
                </c:pt>
                <c:pt idx="4">
                  <c:v>Mobilya</c:v>
                </c:pt>
                <c:pt idx="5">
                  <c:v>Boru ve Plastik </c:v>
                </c:pt>
                <c:pt idx="6">
                  <c:v>Medikal</c:v>
                </c:pt>
                <c:pt idx="7">
                  <c:v>Elektrik Elektronik</c:v>
                </c:pt>
                <c:pt idx="8">
                  <c:v>Cam ürünleri</c:v>
                </c:pt>
              </c:strCache>
            </c:strRef>
          </c:cat>
          <c:val>
            <c:numRef>
              <c:f>'[Yeni Microsoft Excel Çalışma Sayfası (2).xlsx]Sayfa1'!$B$2:$B$10</c:f>
              <c:numCache>
                <c:formatCode>General</c:formatCode>
                <c:ptCount val="9"/>
                <c:pt idx="0">
                  <c:v>69</c:v>
                </c:pt>
                <c:pt idx="1">
                  <c:v>65</c:v>
                </c:pt>
                <c:pt idx="2">
                  <c:v>20</c:v>
                </c:pt>
                <c:pt idx="3">
                  <c:v>11</c:v>
                </c:pt>
                <c:pt idx="4">
                  <c:v>7</c:v>
                </c:pt>
                <c:pt idx="5">
                  <c:v>7</c:v>
                </c:pt>
                <c:pt idx="6">
                  <c:v>5</c:v>
                </c:pt>
                <c:pt idx="7">
                  <c:v>4</c:v>
                </c:pt>
                <c:pt idx="8">
                  <c:v>3</c:v>
                </c:pt>
              </c:numCache>
            </c:numRef>
          </c:val>
          <c:extLst>
            <c:ext xmlns:c16="http://schemas.microsoft.com/office/drawing/2014/chart" uri="{C3380CC4-5D6E-409C-BE32-E72D297353CC}">
              <c16:uniqueId val="{00000009-0471-4490-AC28-7FCDABC1BB06}"/>
            </c:ext>
          </c:extLst>
        </c:ser>
        <c:dLbls>
          <c:showLegendKey val="0"/>
          <c:showVal val="1"/>
          <c:showCatName val="0"/>
          <c:showSerName val="0"/>
          <c:showPercent val="0"/>
          <c:showBubbleSize val="0"/>
        </c:dLbls>
        <c:gapWidth val="150"/>
        <c:shape val="box"/>
        <c:axId val="-270620576"/>
        <c:axId val="-270615680"/>
        <c:axId val="0"/>
      </c:bar3DChart>
      <c:catAx>
        <c:axId val="-2706205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270615680"/>
        <c:crosses val="autoZero"/>
        <c:auto val="1"/>
        <c:lblAlgn val="ctr"/>
        <c:lblOffset val="100"/>
        <c:noMultiLvlLbl val="0"/>
      </c:catAx>
      <c:valAx>
        <c:axId val="-27061568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27062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tr-TR" dirty="0"/>
              <a:t>SEKTÖRLERE GÖRE  İHRACAT RAKAMLARI (Milyon </a:t>
            </a:r>
            <a:r>
              <a:rPr lang="tr-TR" sz="1800" b="1" i="0" u="none" strike="noStrike" baseline="0" dirty="0">
                <a:effectLst/>
                <a:latin typeface="ARIAL" panose="020B0604020202020204" pitchFamily="34" charset="0"/>
                <a:cs typeface="ARIAL" panose="020B0604020202020204" pitchFamily="34" charset="0"/>
              </a:rPr>
              <a:t>$</a:t>
            </a:r>
            <a:r>
              <a:rPr lang="tr-TR" sz="2200" b="0" i="0" u="none" strike="noStrike" baseline="0" dirty="0">
                <a:effectLst/>
                <a:latin typeface="+mn-lt"/>
                <a:cs typeface="ARIAL" panose="020B0604020202020204" pitchFamily="34" charset="0"/>
              </a:rPr>
              <a:t>)</a:t>
            </a:r>
            <a:r>
              <a:rPr lang="tr-TR" baseline="0" dirty="0">
                <a:latin typeface="ARIAL" panose="020B0604020202020204" pitchFamily="34" charset="0"/>
                <a:cs typeface="ARIAL" panose="020B0604020202020204" pitchFamily="34" charset="0"/>
              </a:rPr>
              <a:t> </a:t>
            </a:r>
            <a:endParaRPr lang="tr-TR" dirty="0">
              <a:latin typeface="ARIAL" panose="020B0604020202020204" pitchFamily="34" charset="0"/>
              <a:cs typeface="ARIAL" panose="020B0604020202020204" pitchFamily="34" charset="0"/>
            </a:endParaRPr>
          </a:p>
          <a:p>
            <a:pPr>
              <a:defRPr/>
            </a:pPr>
            <a:endParaRPr lang="tr-TR" dirty="0"/>
          </a:p>
        </c:rich>
      </c:tx>
      <c:layout>
        <c:manualLayout>
          <c:xMode val="edge"/>
          <c:yMode val="edge"/>
          <c:x val="0.27290343866228856"/>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5535298589662645"/>
          <c:y val="8.8921032140752976E-2"/>
          <c:w val="0.6919003984973926"/>
          <c:h val="0.88041384411250545"/>
        </c:manualLayout>
      </c:layout>
      <c:bar3DChart>
        <c:barDir val="bar"/>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Sayfa2!$A$1:$A$10</c:f>
              <c:strCache>
                <c:ptCount val="10"/>
                <c:pt idx="0">
                  <c:v>HALI</c:v>
                </c:pt>
                <c:pt idx="1">
                  <c:v>ÇELİK</c:v>
                </c:pt>
                <c:pt idx="2">
                  <c:v>MAKİNA VE AKSAMLARI</c:v>
                </c:pt>
                <c:pt idx="3">
                  <c:v>İKLİMLENDİRME SANAYİSİ</c:v>
                </c:pt>
                <c:pt idx="4">
                  <c:v>MOBİLYA KAĞIT VE ORMAN ÜRÜNLERİ</c:v>
                </c:pt>
                <c:pt idx="5">
                  <c:v>HAZIR GİYİM VE KONFEKSİYON</c:v>
                </c:pt>
                <c:pt idx="6">
                  <c:v>MADENCİLİK ÜRÜNLERİ</c:v>
                </c:pt>
                <c:pt idx="7">
                  <c:v>MÜCEVHER</c:v>
                </c:pt>
                <c:pt idx="8">
                  <c:v>HUBUBAT, BAKLİYAT, YAĞLI TOHUMLAR VE MAMULLERİ</c:v>
                </c:pt>
                <c:pt idx="9">
                  <c:v>KİMYEVİ MADDELERV MAMULLERİ</c:v>
                </c:pt>
              </c:strCache>
            </c:strRef>
          </c:cat>
          <c:val>
            <c:numRef>
              <c:f>Sayfa2!$B$1:$B$10</c:f>
              <c:numCache>
                <c:formatCode>General</c:formatCode>
                <c:ptCount val="10"/>
                <c:pt idx="0">
                  <c:v>493.8</c:v>
                </c:pt>
                <c:pt idx="1">
                  <c:v>646.01</c:v>
                </c:pt>
                <c:pt idx="2">
                  <c:v>650.14</c:v>
                </c:pt>
                <c:pt idx="3">
                  <c:v>935.65</c:v>
                </c:pt>
                <c:pt idx="4" formatCode="#,##0.00">
                  <c:v>1561.98</c:v>
                </c:pt>
                <c:pt idx="5" formatCode="#,##0.00">
                  <c:v>1747.66</c:v>
                </c:pt>
                <c:pt idx="6" formatCode="#,##0.00">
                  <c:v>2410.9</c:v>
                </c:pt>
                <c:pt idx="7" formatCode="#,##0.00">
                  <c:v>3436.88</c:v>
                </c:pt>
                <c:pt idx="8" formatCode="#,##0.00">
                  <c:v>4924.2299999999996</c:v>
                </c:pt>
                <c:pt idx="9" formatCode="#,##0.00">
                  <c:v>7537.36</c:v>
                </c:pt>
              </c:numCache>
            </c:numRef>
          </c:val>
          <c:extLst>
            <c:ext xmlns:c16="http://schemas.microsoft.com/office/drawing/2014/chart" uri="{C3380CC4-5D6E-409C-BE32-E72D297353CC}">
              <c16:uniqueId val="{00000000-60FD-48D7-844C-CCE48ABEE873}"/>
            </c:ext>
          </c:extLst>
        </c:ser>
        <c:dLbls>
          <c:showLegendKey val="0"/>
          <c:showVal val="1"/>
          <c:showCatName val="0"/>
          <c:showSerName val="0"/>
          <c:showPercent val="0"/>
          <c:showBubbleSize val="0"/>
        </c:dLbls>
        <c:gapWidth val="65"/>
        <c:shape val="box"/>
        <c:axId val="-415707376"/>
        <c:axId val="-415710096"/>
        <c:axId val="0"/>
      </c:bar3DChart>
      <c:catAx>
        <c:axId val="-41570737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1" i="0" u="none" strike="noStrike" kern="1200" cap="all" baseline="0">
                <a:solidFill>
                  <a:schemeClr val="dk1">
                    <a:lumMod val="75000"/>
                    <a:lumOff val="25000"/>
                  </a:schemeClr>
                </a:solidFill>
                <a:latin typeface="+mn-lt"/>
                <a:ea typeface="+mn-ea"/>
                <a:cs typeface="+mn-cs"/>
              </a:defRPr>
            </a:pPr>
            <a:endParaRPr lang="tr-TR"/>
          </a:p>
        </c:txPr>
        <c:crossAx val="-415710096"/>
        <c:crosses val="autoZero"/>
        <c:auto val="1"/>
        <c:lblAlgn val="ctr"/>
        <c:lblOffset val="100"/>
        <c:noMultiLvlLbl val="0"/>
      </c:catAx>
      <c:valAx>
        <c:axId val="-41571009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dk1">
                    <a:lumMod val="75000"/>
                    <a:lumOff val="25000"/>
                  </a:schemeClr>
                </a:solidFill>
                <a:latin typeface="+mn-lt"/>
                <a:ea typeface="+mn-ea"/>
                <a:cs typeface="+mn-cs"/>
              </a:defRPr>
            </a:pPr>
            <a:endParaRPr lang="tr-TR"/>
          </a:p>
        </c:txPr>
        <c:crossAx val="-4157073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3-11-27T18:15:27.988" idx="43">
    <p:pos x="6245" y="1253"/>
    <p:text>Hukuk</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11-27T18:20:42.956" idx="49">
    <p:pos x="1081" y="3577"/>
    <p:text>Bu cümle yeniden kurgulanmalı. Anlatım bozukluğu var.</p:text>
    <p:extLst>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11-27T19:16:54.034" idx="109">
    <p:pos x="6589" y="2435"/>
    <p:text>önce üretim sonra ihracat gelir</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C27CC9-3415-419A-B689-A1933405605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E9265CE-66B4-4070-8090-012147A1659C}">
      <dgm:prSet custT="1"/>
      <dgm:spPr>
        <a:solidFill>
          <a:srgbClr val="002060"/>
        </a:solidFill>
      </dgm:spPr>
      <dgm:t>
        <a:bodyPr/>
        <a:lstStyle/>
        <a:p>
          <a:r>
            <a:rPr lang="en-US" sz="1600" b="1" dirty="0"/>
            <a:t>1. </a:t>
          </a:r>
          <a:r>
            <a:rPr lang="tr-TR" sz="1600" b="1" dirty="0"/>
            <a:t>Robotik Mühendisliği</a:t>
          </a:r>
          <a:endParaRPr lang="en-US" sz="1600" dirty="0"/>
        </a:p>
      </dgm:t>
    </dgm:pt>
    <dgm:pt modelId="{B2E56C98-92CD-4B74-A19A-61F5A5004C31}" type="parTrans" cxnId="{8ED06A58-E278-45FC-989B-D508227EAD93}">
      <dgm:prSet/>
      <dgm:spPr/>
      <dgm:t>
        <a:bodyPr/>
        <a:lstStyle/>
        <a:p>
          <a:endParaRPr lang="en-US" sz="1600"/>
        </a:p>
      </dgm:t>
    </dgm:pt>
    <dgm:pt modelId="{DB751A11-D6DB-4ED0-968E-22F9DE96FBB6}" type="sibTrans" cxnId="{8ED06A58-E278-45FC-989B-D508227EAD93}">
      <dgm:prSet/>
      <dgm:spPr/>
      <dgm:t>
        <a:bodyPr/>
        <a:lstStyle/>
        <a:p>
          <a:endParaRPr lang="en-US" sz="1600"/>
        </a:p>
      </dgm:t>
    </dgm:pt>
    <dgm:pt modelId="{5F11F995-A516-46A4-A815-6142CFF47DA6}">
      <dgm:prSet custT="1"/>
      <dgm:spPr/>
      <dgm:t>
        <a:bodyPr/>
        <a:lstStyle/>
        <a:p>
          <a:r>
            <a:rPr lang="en-US" sz="1600" b="1" dirty="0"/>
            <a:t>2.</a:t>
          </a:r>
          <a:r>
            <a:rPr lang="tr-TR" sz="1600" b="1" dirty="0"/>
            <a:t>Techhekimlik ve Robotik Cerrahi Uzmanlığı</a:t>
          </a:r>
          <a:endParaRPr lang="en-US" sz="1600" dirty="0"/>
        </a:p>
      </dgm:t>
    </dgm:pt>
    <dgm:pt modelId="{F611CE00-F44B-42CB-BC9B-4E62EFE43CE4}" type="parTrans" cxnId="{102200FC-E4A7-47BE-8376-1EA1FB45A521}">
      <dgm:prSet/>
      <dgm:spPr/>
      <dgm:t>
        <a:bodyPr/>
        <a:lstStyle/>
        <a:p>
          <a:endParaRPr lang="en-US" sz="1600"/>
        </a:p>
      </dgm:t>
    </dgm:pt>
    <dgm:pt modelId="{578F5ED5-C0A4-48F7-88C1-216E9BAE823F}" type="sibTrans" cxnId="{102200FC-E4A7-47BE-8376-1EA1FB45A521}">
      <dgm:prSet/>
      <dgm:spPr/>
      <dgm:t>
        <a:bodyPr/>
        <a:lstStyle/>
        <a:p>
          <a:endParaRPr lang="en-US" sz="1600"/>
        </a:p>
      </dgm:t>
    </dgm:pt>
    <dgm:pt modelId="{A5E42AC9-D784-4108-9C37-042EC85DE43C}">
      <dgm:prSet custT="1"/>
      <dgm:spPr/>
      <dgm:t>
        <a:bodyPr/>
        <a:lstStyle/>
        <a:p>
          <a:r>
            <a:rPr lang="en-US" sz="1600" b="1" dirty="0"/>
            <a:t>3. </a:t>
          </a:r>
          <a:r>
            <a:rPr lang="tr-TR" sz="1600" b="1" dirty="0"/>
            <a:t>Yapay Zeka Mühendisliği</a:t>
          </a:r>
          <a:endParaRPr lang="en-US" sz="1600" dirty="0"/>
        </a:p>
      </dgm:t>
    </dgm:pt>
    <dgm:pt modelId="{FAF6C9F7-DA9B-43B4-A12D-6BE747F94AE2}" type="parTrans" cxnId="{C50A32E5-DD1B-4BAC-B6F8-A5CD3C27D227}">
      <dgm:prSet/>
      <dgm:spPr/>
      <dgm:t>
        <a:bodyPr/>
        <a:lstStyle/>
        <a:p>
          <a:endParaRPr lang="en-US" sz="1600"/>
        </a:p>
      </dgm:t>
    </dgm:pt>
    <dgm:pt modelId="{9472946C-B2F6-4A0F-A338-6E141DF3774D}" type="sibTrans" cxnId="{C50A32E5-DD1B-4BAC-B6F8-A5CD3C27D227}">
      <dgm:prSet/>
      <dgm:spPr/>
      <dgm:t>
        <a:bodyPr/>
        <a:lstStyle/>
        <a:p>
          <a:endParaRPr lang="en-US" sz="1600"/>
        </a:p>
      </dgm:t>
    </dgm:pt>
    <dgm:pt modelId="{3FDAB70C-3B10-4308-8574-4F2879FC5CE1}">
      <dgm:prSet custT="1"/>
      <dgm:spPr>
        <a:solidFill>
          <a:srgbClr val="002060"/>
        </a:solidFill>
      </dgm:spPr>
      <dgm:t>
        <a:bodyPr/>
        <a:lstStyle/>
        <a:p>
          <a:r>
            <a:rPr lang="en-US" sz="1600" b="1" dirty="0"/>
            <a:t>4. </a:t>
          </a:r>
          <a:r>
            <a:rPr lang="tr-TR" sz="1600" b="1" dirty="0"/>
            <a:t>Siber Güvenlik Mühendisliği</a:t>
          </a:r>
          <a:endParaRPr lang="en-US" sz="1600" dirty="0"/>
        </a:p>
      </dgm:t>
    </dgm:pt>
    <dgm:pt modelId="{F2A4A384-B4B9-43C1-8AF8-694041AA58E0}" type="parTrans" cxnId="{3C07DA69-888E-4491-83BF-C30EAE0E92DA}">
      <dgm:prSet/>
      <dgm:spPr/>
      <dgm:t>
        <a:bodyPr/>
        <a:lstStyle/>
        <a:p>
          <a:endParaRPr lang="en-US" sz="1600"/>
        </a:p>
      </dgm:t>
    </dgm:pt>
    <dgm:pt modelId="{B27C722F-9354-4BAD-82CD-431648F6B95A}" type="sibTrans" cxnId="{3C07DA69-888E-4491-83BF-C30EAE0E92DA}">
      <dgm:prSet/>
      <dgm:spPr/>
      <dgm:t>
        <a:bodyPr/>
        <a:lstStyle/>
        <a:p>
          <a:endParaRPr lang="en-US" sz="1600"/>
        </a:p>
      </dgm:t>
    </dgm:pt>
    <dgm:pt modelId="{E0610E4F-996F-41C3-9B04-7F4072AFAFC3}">
      <dgm:prSet custT="1"/>
      <dgm:spPr>
        <a:solidFill>
          <a:srgbClr val="002060"/>
        </a:solidFill>
      </dgm:spPr>
      <dgm:t>
        <a:bodyPr/>
        <a:lstStyle/>
        <a:p>
          <a:r>
            <a:rPr lang="en-US" sz="1600" b="1" dirty="0"/>
            <a:t>5. </a:t>
          </a:r>
          <a:r>
            <a:rPr lang="tr-TR" sz="1600" b="1" dirty="0"/>
            <a:t>Network ve </a:t>
          </a:r>
          <a:r>
            <a:rPr lang="en-US" sz="1600" b="1" dirty="0"/>
            <a:t>İl</a:t>
          </a:r>
          <a:r>
            <a:rPr lang="tr-TR" sz="1600" b="1" dirty="0"/>
            <a:t>etişim Mühendisliği</a:t>
          </a:r>
          <a:endParaRPr lang="en-US" sz="1600" dirty="0"/>
        </a:p>
      </dgm:t>
    </dgm:pt>
    <dgm:pt modelId="{4545BEBF-E772-400C-A69F-388CAAB8C71C}" type="parTrans" cxnId="{6B256D94-F64A-4CD0-AC3D-660350E8E167}">
      <dgm:prSet/>
      <dgm:spPr/>
      <dgm:t>
        <a:bodyPr/>
        <a:lstStyle/>
        <a:p>
          <a:endParaRPr lang="en-US" sz="1600"/>
        </a:p>
      </dgm:t>
    </dgm:pt>
    <dgm:pt modelId="{73D9EEC6-8645-4798-8ECF-C09A085F9D0E}" type="sibTrans" cxnId="{6B256D94-F64A-4CD0-AC3D-660350E8E167}">
      <dgm:prSet/>
      <dgm:spPr/>
      <dgm:t>
        <a:bodyPr/>
        <a:lstStyle/>
        <a:p>
          <a:endParaRPr lang="en-US" sz="1600"/>
        </a:p>
      </dgm:t>
    </dgm:pt>
    <dgm:pt modelId="{9343B8F7-AFA8-4F12-9270-0909F13836DD}">
      <dgm:prSet custT="1"/>
      <dgm:spPr/>
      <dgm:t>
        <a:bodyPr/>
        <a:lstStyle/>
        <a:p>
          <a:r>
            <a:rPr lang="en-US" sz="1600" b="1" dirty="0"/>
            <a:t>6. </a:t>
          </a:r>
          <a:r>
            <a:rPr lang="tr-TR" sz="1600" b="1" dirty="0"/>
            <a:t>Yazılım Geliştirme ve Kodlama Mühendisliği</a:t>
          </a:r>
          <a:endParaRPr lang="en-US" sz="1600" dirty="0"/>
        </a:p>
      </dgm:t>
    </dgm:pt>
    <dgm:pt modelId="{09A155C9-40A3-4516-9B67-471601A48642}" type="parTrans" cxnId="{1C90DAAF-45E2-4A7C-9A38-5CA784691EE8}">
      <dgm:prSet/>
      <dgm:spPr/>
      <dgm:t>
        <a:bodyPr/>
        <a:lstStyle/>
        <a:p>
          <a:endParaRPr lang="en-US" sz="1600"/>
        </a:p>
      </dgm:t>
    </dgm:pt>
    <dgm:pt modelId="{F8C9EA7B-84A0-4FA8-B5DB-C9A883E54038}" type="sibTrans" cxnId="{1C90DAAF-45E2-4A7C-9A38-5CA784691EE8}">
      <dgm:prSet/>
      <dgm:spPr/>
      <dgm:t>
        <a:bodyPr/>
        <a:lstStyle/>
        <a:p>
          <a:endParaRPr lang="en-US" sz="1600"/>
        </a:p>
      </dgm:t>
    </dgm:pt>
    <dgm:pt modelId="{4669FA0F-DE44-4F17-A7EB-314750171A6D}">
      <dgm:prSet custT="1"/>
      <dgm:spPr/>
      <dgm:t>
        <a:bodyPr/>
        <a:lstStyle/>
        <a:p>
          <a:r>
            <a:rPr lang="en-US" sz="1600" b="1" dirty="0"/>
            <a:t>7. </a:t>
          </a:r>
          <a:r>
            <a:rPr lang="tr-TR" sz="1600" b="1" dirty="0"/>
            <a:t>Mobil uygulama Geliştirme Uzmanlığı</a:t>
          </a:r>
          <a:endParaRPr lang="en-US" sz="1600" dirty="0"/>
        </a:p>
      </dgm:t>
    </dgm:pt>
    <dgm:pt modelId="{A28B17A6-53DF-47AE-8009-073AFEA2C290}" type="parTrans" cxnId="{F8F37ECA-17C9-46CD-840E-1746DC9EA130}">
      <dgm:prSet/>
      <dgm:spPr/>
      <dgm:t>
        <a:bodyPr/>
        <a:lstStyle/>
        <a:p>
          <a:endParaRPr lang="en-US" sz="1600"/>
        </a:p>
      </dgm:t>
    </dgm:pt>
    <dgm:pt modelId="{2DF39C43-D7DD-4D34-824D-3339330F546B}" type="sibTrans" cxnId="{F8F37ECA-17C9-46CD-840E-1746DC9EA130}">
      <dgm:prSet/>
      <dgm:spPr/>
      <dgm:t>
        <a:bodyPr/>
        <a:lstStyle/>
        <a:p>
          <a:endParaRPr lang="en-US" sz="1600"/>
        </a:p>
      </dgm:t>
    </dgm:pt>
    <dgm:pt modelId="{6A8C61A7-6E7D-4889-AA12-84044021D1E0}">
      <dgm:prSet custT="1"/>
      <dgm:spPr>
        <a:solidFill>
          <a:srgbClr val="002060"/>
        </a:solidFill>
      </dgm:spPr>
      <dgm:t>
        <a:bodyPr/>
        <a:lstStyle/>
        <a:p>
          <a:r>
            <a:rPr lang="en-US" sz="1600" b="1" dirty="0"/>
            <a:t>8. </a:t>
          </a:r>
          <a:r>
            <a:rPr lang="tr-TR" sz="1600" b="1" dirty="0"/>
            <a:t>Veri Mühendisliği ve Büyük veri Analiz Uzmanlığı</a:t>
          </a:r>
          <a:endParaRPr lang="en-US" sz="1600" dirty="0"/>
        </a:p>
      </dgm:t>
    </dgm:pt>
    <dgm:pt modelId="{C489BDA1-4B5F-4D9F-A0F7-B9557FD47F31}" type="parTrans" cxnId="{D87A089E-7AC4-4E4A-A7A4-8604E95BE4CC}">
      <dgm:prSet/>
      <dgm:spPr/>
      <dgm:t>
        <a:bodyPr/>
        <a:lstStyle/>
        <a:p>
          <a:endParaRPr lang="en-US" sz="1600"/>
        </a:p>
      </dgm:t>
    </dgm:pt>
    <dgm:pt modelId="{402E0219-602C-463E-9168-771486FAF434}" type="sibTrans" cxnId="{D87A089E-7AC4-4E4A-A7A4-8604E95BE4CC}">
      <dgm:prSet/>
      <dgm:spPr/>
      <dgm:t>
        <a:bodyPr/>
        <a:lstStyle/>
        <a:p>
          <a:endParaRPr lang="en-US" sz="1600"/>
        </a:p>
      </dgm:t>
    </dgm:pt>
    <dgm:pt modelId="{625B619D-7CB0-46C4-8F6C-C7B4B51AD806}">
      <dgm:prSet custT="1"/>
      <dgm:spPr>
        <a:solidFill>
          <a:srgbClr val="002060"/>
        </a:solidFill>
      </dgm:spPr>
      <dgm:t>
        <a:bodyPr/>
        <a:lstStyle/>
        <a:p>
          <a:r>
            <a:rPr lang="en-US" sz="1600" b="1" dirty="0"/>
            <a:t>9. </a:t>
          </a:r>
          <a:r>
            <a:rPr lang="tr-TR" sz="1600" b="1" dirty="0"/>
            <a:t>Oyun Programlama Mühendisliği</a:t>
          </a:r>
          <a:endParaRPr lang="en-US" sz="1600" dirty="0"/>
        </a:p>
      </dgm:t>
    </dgm:pt>
    <dgm:pt modelId="{26E19C34-1962-4F57-A626-0DFEC3642ED8}" type="parTrans" cxnId="{BA1123B9-4DAF-46BE-9B6C-39B499B35422}">
      <dgm:prSet/>
      <dgm:spPr/>
      <dgm:t>
        <a:bodyPr/>
        <a:lstStyle/>
        <a:p>
          <a:endParaRPr lang="en-US" sz="1600"/>
        </a:p>
      </dgm:t>
    </dgm:pt>
    <dgm:pt modelId="{D43792A5-1740-4526-A7C3-80B07C18203F}" type="sibTrans" cxnId="{BA1123B9-4DAF-46BE-9B6C-39B499B35422}">
      <dgm:prSet/>
      <dgm:spPr/>
      <dgm:t>
        <a:bodyPr/>
        <a:lstStyle/>
        <a:p>
          <a:endParaRPr lang="en-US" sz="1600"/>
        </a:p>
      </dgm:t>
    </dgm:pt>
    <dgm:pt modelId="{08432FCC-15DB-4972-820F-884FA6E617A4}">
      <dgm:prSet custT="1"/>
      <dgm:spPr/>
      <dgm:t>
        <a:bodyPr/>
        <a:lstStyle/>
        <a:p>
          <a:r>
            <a:rPr lang="en-US" sz="1600" b="1" dirty="0"/>
            <a:t>10.  </a:t>
          </a:r>
          <a:r>
            <a:rPr lang="tr-TR" sz="1600" b="1" dirty="0"/>
            <a:t>Nano Teknoloji Mühendisliği</a:t>
          </a:r>
          <a:endParaRPr lang="en-US" sz="1600" dirty="0"/>
        </a:p>
      </dgm:t>
    </dgm:pt>
    <dgm:pt modelId="{AB3722BD-A71B-4C5F-85C0-49F65F4F2E3C}" type="parTrans" cxnId="{358DA5DE-1C08-4DAC-9481-D8B14023B9C1}">
      <dgm:prSet/>
      <dgm:spPr/>
      <dgm:t>
        <a:bodyPr/>
        <a:lstStyle/>
        <a:p>
          <a:endParaRPr lang="en-US" sz="1600"/>
        </a:p>
      </dgm:t>
    </dgm:pt>
    <dgm:pt modelId="{2D1726EC-4C48-4025-881F-87669C64B88E}" type="sibTrans" cxnId="{358DA5DE-1C08-4DAC-9481-D8B14023B9C1}">
      <dgm:prSet/>
      <dgm:spPr/>
      <dgm:t>
        <a:bodyPr/>
        <a:lstStyle/>
        <a:p>
          <a:endParaRPr lang="en-US" sz="1600"/>
        </a:p>
      </dgm:t>
    </dgm:pt>
    <dgm:pt modelId="{E0E81224-FADC-45D9-808F-EAFF3C8D033A}" type="pres">
      <dgm:prSet presAssocID="{BCC27CC9-3415-419A-B689-A1933405605A}" presName="diagram" presStyleCnt="0">
        <dgm:presLayoutVars>
          <dgm:dir/>
          <dgm:resizeHandles val="exact"/>
        </dgm:presLayoutVars>
      </dgm:prSet>
      <dgm:spPr/>
    </dgm:pt>
    <dgm:pt modelId="{8A20C33E-97EB-42EE-8F9D-9BFCD4EA7937}" type="pres">
      <dgm:prSet presAssocID="{0E9265CE-66B4-4070-8090-012147A1659C}" presName="node" presStyleLbl="node1" presStyleIdx="0" presStyleCnt="10">
        <dgm:presLayoutVars>
          <dgm:bulletEnabled val="1"/>
        </dgm:presLayoutVars>
      </dgm:prSet>
      <dgm:spPr/>
    </dgm:pt>
    <dgm:pt modelId="{ABECBEB3-1DA4-4CBF-9D16-8ED3E65EB4B0}" type="pres">
      <dgm:prSet presAssocID="{DB751A11-D6DB-4ED0-968E-22F9DE96FBB6}" presName="sibTrans" presStyleCnt="0"/>
      <dgm:spPr/>
    </dgm:pt>
    <dgm:pt modelId="{51643D10-86F9-49A2-8CD9-B739B50E32D3}" type="pres">
      <dgm:prSet presAssocID="{5F11F995-A516-46A4-A815-6142CFF47DA6}" presName="node" presStyleLbl="node1" presStyleIdx="1" presStyleCnt="10">
        <dgm:presLayoutVars>
          <dgm:bulletEnabled val="1"/>
        </dgm:presLayoutVars>
      </dgm:prSet>
      <dgm:spPr/>
    </dgm:pt>
    <dgm:pt modelId="{789D9277-683C-4BCE-855C-91B40600D818}" type="pres">
      <dgm:prSet presAssocID="{578F5ED5-C0A4-48F7-88C1-216E9BAE823F}" presName="sibTrans" presStyleCnt="0"/>
      <dgm:spPr/>
    </dgm:pt>
    <dgm:pt modelId="{299494AD-E82C-49FC-B6E1-DDDB96249DD6}" type="pres">
      <dgm:prSet presAssocID="{A5E42AC9-D784-4108-9C37-042EC85DE43C}" presName="node" presStyleLbl="node1" presStyleIdx="2" presStyleCnt="10">
        <dgm:presLayoutVars>
          <dgm:bulletEnabled val="1"/>
        </dgm:presLayoutVars>
      </dgm:prSet>
      <dgm:spPr/>
    </dgm:pt>
    <dgm:pt modelId="{629288CC-D273-4FCB-96E6-BCF7C58261EF}" type="pres">
      <dgm:prSet presAssocID="{9472946C-B2F6-4A0F-A338-6E141DF3774D}" presName="sibTrans" presStyleCnt="0"/>
      <dgm:spPr/>
    </dgm:pt>
    <dgm:pt modelId="{0EC7DEB3-EF45-433B-B9ED-6B48D2C31C62}" type="pres">
      <dgm:prSet presAssocID="{3FDAB70C-3B10-4308-8574-4F2879FC5CE1}" presName="node" presStyleLbl="node1" presStyleIdx="3" presStyleCnt="10">
        <dgm:presLayoutVars>
          <dgm:bulletEnabled val="1"/>
        </dgm:presLayoutVars>
      </dgm:prSet>
      <dgm:spPr/>
    </dgm:pt>
    <dgm:pt modelId="{019DEE58-9221-421E-BB50-9BA64E60541E}" type="pres">
      <dgm:prSet presAssocID="{B27C722F-9354-4BAD-82CD-431648F6B95A}" presName="sibTrans" presStyleCnt="0"/>
      <dgm:spPr/>
    </dgm:pt>
    <dgm:pt modelId="{10AD9DA9-D7CD-412B-8498-7574CB69BE6F}" type="pres">
      <dgm:prSet presAssocID="{E0610E4F-996F-41C3-9B04-7F4072AFAFC3}" presName="node" presStyleLbl="node1" presStyleIdx="4" presStyleCnt="10">
        <dgm:presLayoutVars>
          <dgm:bulletEnabled val="1"/>
        </dgm:presLayoutVars>
      </dgm:prSet>
      <dgm:spPr/>
    </dgm:pt>
    <dgm:pt modelId="{1C830B0C-CC91-4DE3-9A7C-0600F23B3A14}" type="pres">
      <dgm:prSet presAssocID="{73D9EEC6-8645-4798-8ECF-C09A085F9D0E}" presName="sibTrans" presStyleCnt="0"/>
      <dgm:spPr/>
    </dgm:pt>
    <dgm:pt modelId="{F288794F-E196-464A-AE49-62A034AB2C03}" type="pres">
      <dgm:prSet presAssocID="{9343B8F7-AFA8-4F12-9270-0909F13836DD}" presName="node" presStyleLbl="node1" presStyleIdx="5" presStyleCnt="10">
        <dgm:presLayoutVars>
          <dgm:bulletEnabled val="1"/>
        </dgm:presLayoutVars>
      </dgm:prSet>
      <dgm:spPr/>
    </dgm:pt>
    <dgm:pt modelId="{0CEEC56F-B09F-4D31-82C3-435695C7ABB9}" type="pres">
      <dgm:prSet presAssocID="{F8C9EA7B-84A0-4FA8-B5DB-C9A883E54038}" presName="sibTrans" presStyleCnt="0"/>
      <dgm:spPr/>
    </dgm:pt>
    <dgm:pt modelId="{F0F695ED-7D01-4A10-8972-B638B56CD027}" type="pres">
      <dgm:prSet presAssocID="{4669FA0F-DE44-4F17-A7EB-314750171A6D}" presName="node" presStyleLbl="node1" presStyleIdx="6" presStyleCnt="10">
        <dgm:presLayoutVars>
          <dgm:bulletEnabled val="1"/>
        </dgm:presLayoutVars>
      </dgm:prSet>
      <dgm:spPr/>
    </dgm:pt>
    <dgm:pt modelId="{8DB43162-3168-4FD4-A77F-2C04F9F6BF9B}" type="pres">
      <dgm:prSet presAssocID="{2DF39C43-D7DD-4D34-824D-3339330F546B}" presName="sibTrans" presStyleCnt="0"/>
      <dgm:spPr/>
    </dgm:pt>
    <dgm:pt modelId="{F68F2F55-B787-4E71-9000-878145C1E691}" type="pres">
      <dgm:prSet presAssocID="{6A8C61A7-6E7D-4889-AA12-84044021D1E0}" presName="node" presStyleLbl="node1" presStyleIdx="7" presStyleCnt="10">
        <dgm:presLayoutVars>
          <dgm:bulletEnabled val="1"/>
        </dgm:presLayoutVars>
      </dgm:prSet>
      <dgm:spPr/>
    </dgm:pt>
    <dgm:pt modelId="{20ED021B-C84F-4870-B108-043EA3293A58}" type="pres">
      <dgm:prSet presAssocID="{402E0219-602C-463E-9168-771486FAF434}" presName="sibTrans" presStyleCnt="0"/>
      <dgm:spPr/>
    </dgm:pt>
    <dgm:pt modelId="{11B52C9B-9806-416B-92D8-0FD623B09CEB}" type="pres">
      <dgm:prSet presAssocID="{625B619D-7CB0-46C4-8F6C-C7B4B51AD806}" presName="node" presStyleLbl="node1" presStyleIdx="8" presStyleCnt="10">
        <dgm:presLayoutVars>
          <dgm:bulletEnabled val="1"/>
        </dgm:presLayoutVars>
      </dgm:prSet>
      <dgm:spPr/>
    </dgm:pt>
    <dgm:pt modelId="{3E16E2CD-1BE2-4AD6-B05B-BC6840F1825F}" type="pres">
      <dgm:prSet presAssocID="{D43792A5-1740-4526-A7C3-80B07C18203F}" presName="sibTrans" presStyleCnt="0"/>
      <dgm:spPr/>
    </dgm:pt>
    <dgm:pt modelId="{12842A6F-1E51-4DF9-B2E6-FD3CBC620002}" type="pres">
      <dgm:prSet presAssocID="{08432FCC-15DB-4972-820F-884FA6E617A4}" presName="node" presStyleLbl="node1" presStyleIdx="9" presStyleCnt="10">
        <dgm:presLayoutVars>
          <dgm:bulletEnabled val="1"/>
        </dgm:presLayoutVars>
      </dgm:prSet>
      <dgm:spPr/>
    </dgm:pt>
  </dgm:ptLst>
  <dgm:cxnLst>
    <dgm:cxn modelId="{89B34307-59B0-470A-8822-C33C803E1798}" type="presOf" srcId="{0E9265CE-66B4-4070-8090-012147A1659C}" destId="{8A20C33E-97EB-42EE-8F9D-9BFCD4EA7937}" srcOrd="0" destOrd="0" presId="urn:microsoft.com/office/officeart/2005/8/layout/default"/>
    <dgm:cxn modelId="{BABDEE21-00C5-4170-9213-B83484ADD678}" type="presOf" srcId="{08432FCC-15DB-4972-820F-884FA6E617A4}" destId="{12842A6F-1E51-4DF9-B2E6-FD3CBC620002}" srcOrd="0" destOrd="0" presId="urn:microsoft.com/office/officeart/2005/8/layout/default"/>
    <dgm:cxn modelId="{082CF62F-4FF4-461D-8671-AC495EECEA76}" type="presOf" srcId="{4669FA0F-DE44-4F17-A7EB-314750171A6D}" destId="{F0F695ED-7D01-4A10-8972-B638B56CD027}" srcOrd="0" destOrd="0" presId="urn:microsoft.com/office/officeart/2005/8/layout/default"/>
    <dgm:cxn modelId="{15DB6937-EBA1-4F33-B56F-95CD1617293F}" type="presOf" srcId="{5F11F995-A516-46A4-A815-6142CFF47DA6}" destId="{51643D10-86F9-49A2-8CD9-B739B50E32D3}" srcOrd="0" destOrd="0" presId="urn:microsoft.com/office/officeart/2005/8/layout/default"/>
    <dgm:cxn modelId="{048F235C-B3E0-431B-B8D1-C89E1B75817B}" type="presOf" srcId="{A5E42AC9-D784-4108-9C37-042EC85DE43C}" destId="{299494AD-E82C-49FC-B6E1-DDDB96249DD6}" srcOrd="0" destOrd="0" presId="urn:microsoft.com/office/officeart/2005/8/layout/default"/>
    <dgm:cxn modelId="{51B07D62-BBE7-4018-9266-DE7B0151CED3}" type="presOf" srcId="{BCC27CC9-3415-419A-B689-A1933405605A}" destId="{E0E81224-FADC-45D9-808F-EAFF3C8D033A}" srcOrd="0" destOrd="0" presId="urn:microsoft.com/office/officeart/2005/8/layout/default"/>
    <dgm:cxn modelId="{8F606866-5BF6-4DF4-96B6-E8D7CFF4BA7D}" type="presOf" srcId="{625B619D-7CB0-46C4-8F6C-C7B4B51AD806}" destId="{11B52C9B-9806-416B-92D8-0FD623B09CEB}" srcOrd="0" destOrd="0" presId="urn:microsoft.com/office/officeart/2005/8/layout/default"/>
    <dgm:cxn modelId="{3C07DA69-888E-4491-83BF-C30EAE0E92DA}" srcId="{BCC27CC9-3415-419A-B689-A1933405605A}" destId="{3FDAB70C-3B10-4308-8574-4F2879FC5CE1}" srcOrd="3" destOrd="0" parTransId="{F2A4A384-B4B9-43C1-8AF8-694041AA58E0}" sibTransId="{B27C722F-9354-4BAD-82CD-431648F6B95A}"/>
    <dgm:cxn modelId="{8ED06A58-E278-45FC-989B-D508227EAD93}" srcId="{BCC27CC9-3415-419A-B689-A1933405605A}" destId="{0E9265CE-66B4-4070-8090-012147A1659C}" srcOrd="0" destOrd="0" parTransId="{B2E56C98-92CD-4B74-A19A-61F5A5004C31}" sibTransId="{DB751A11-D6DB-4ED0-968E-22F9DE96FBB6}"/>
    <dgm:cxn modelId="{CDE08A5A-BB25-4B43-AA15-F7718274249A}" type="presOf" srcId="{9343B8F7-AFA8-4F12-9270-0909F13836DD}" destId="{F288794F-E196-464A-AE49-62A034AB2C03}" srcOrd="0" destOrd="0" presId="urn:microsoft.com/office/officeart/2005/8/layout/default"/>
    <dgm:cxn modelId="{6B256D94-F64A-4CD0-AC3D-660350E8E167}" srcId="{BCC27CC9-3415-419A-B689-A1933405605A}" destId="{E0610E4F-996F-41C3-9B04-7F4072AFAFC3}" srcOrd="4" destOrd="0" parTransId="{4545BEBF-E772-400C-A69F-388CAAB8C71C}" sibTransId="{73D9EEC6-8645-4798-8ECF-C09A085F9D0E}"/>
    <dgm:cxn modelId="{D87A089E-7AC4-4E4A-A7A4-8604E95BE4CC}" srcId="{BCC27CC9-3415-419A-B689-A1933405605A}" destId="{6A8C61A7-6E7D-4889-AA12-84044021D1E0}" srcOrd="7" destOrd="0" parTransId="{C489BDA1-4B5F-4D9F-A0F7-B9557FD47F31}" sibTransId="{402E0219-602C-463E-9168-771486FAF434}"/>
    <dgm:cxn modelId="{6649D2A1-E5A1-408F-9FA3-285A5554D57A}" type="presOf" srcId="{3FDAB70C-3B10-4308-8574-4F2879FC5CE1}" destId="{0EC7DEB3-EF45-433B-B9ED-6B48D2C31C62}" srcOrd="0" destOrd="0" presId="urn:microsoft.com/office/officeart/2005/8/layout/default"/>
    <dgm:cxn modelId="{1C90DAAF-45E2-4A7C-9A38-5CA784691EE8}" srcId="{BCC27CC9-3415-419A-B689-A1933405605A}" destId="{9343B8F7-AFA8-4F12-9270-0909F13836DD}" srcOrd="5" destOrd="0" parTransId="{09A155C9-40A3-4516-9B67-471601A48642}" sibTransId="{F8C9EA7B-84A0-4FA8-B5DB-C9A883E54038}"/>
    <dgm:cxn modelId="{BA1123B9-4DAF-46BE-9B6C-39B499B35422}" srcId="{BCC27CC9-3415-419A-B689-A1933405605A}" destId="{625B619D-7CB0-46C4-8F6C-C7B4B51AD806}" srcOrd="8" destOrd="0" parTransId="{26E19C34-1962-4F57-A626-0DFEC3642ED8}" sibTransId="{D43792A5-1740-4526-A7C3-80B07C18203F}"/>
    <dgm:cxn modelId="{007A14C8-53AB-4792-96EF-04DC6B405AF2}" type="presOf" srcId="{6A8C61A7-6E7D-4889-AA12-84044021D1E0}" destId="{F68F2F55-B787-4E71-9000-878145C1E691}" srcOrd="0" destOrd="0" presId="urn:microsoft.com/office/officeart/2005/8/layout/default"/>
    <dgm:cxn modelId="{F8F37ECA-17C9-46CD-840E-1746DC9EA130}" srcId="{BCC27CC9-3415-419A-B689-A1933405605A}" destId="{4669FA0F-DE44-4F17-A7EB-314750171A6D}" srcOrd="6" destOrd="0" parTransId="{A28B17A6-53DF-47AE-8009-073AFEA2C290}" sibTransId="{2DF39C43-D7DD-4D34-824D-3339330F546B}"/>
    <dgm:cxn modelId="{E9B65ADA-2309-4E9A-9D87-EE2DA9CDC34E}" type="presOf" srcId="{E0610E4F-996F-41C3-9B04-7F4072AFAFC3}" destId="{10AD9DA9-D7CD-412B-8498-7574CB69BE6F}" srcOrd="0" destOrd="0" presId="urn:microsoft.com/office/officeart/2005/8/layout/default"/>
    <dgm:cxn modelId="{358DA5DE-1C08-4DAC-9481-D8B14023B9C1}" srcId="{BCC27CC9-3415-419A-B689-A1933405605A}" destId="{08432FCC-15DB-4972-820F-884FA6E617A4}" srcOrd="9" destOrd="0" parTransId="{AB3722BD-A71B-4C5F-85C0-49F65F4F2E3C}" sibTransId="{2D1726EC-4C48-4025-881F-87669C64B88E}"/>
    <dgm:cxn modelId="{C50A32E5-DD1B-4BAC-B6F8-A5CD3C27D227}" srcId="{BCC27CC9-3415-419A-B689-A1933405605A}" destId="{A5E42AC9-D784-4108-9C37-042EC85DE43C}" srcOrd="2" destOrd="0" parTransId="{FAF6C9F7-DA9B-43B4-A12D-6BE747F94AE2}" sibTransId="{9472946C-B2F6-4A0F-A338-6E141DF3774D}"/>
    <dgm:cxn modelId="{102200FC-E4A7-47BE-8376-1EA1FB45A521}" srcId="{BCC27CC9-3415-419A-B689-A1933405605A}" destId="{5F11F995-A516-46A4-A815-6142CFF47DA6}" srcOrd="1" destOrd="0" parTransId="{F611CE00-F44B-42CB-BC9B-4E62EFE43CE4}" sibTransId="{578F5ED5-C0A4-48F7-88C1-216E9BAE823F}"/>
    <dgm:cxn modelId="{30EE0B4A-C787-438F-BDC3-3CE038CF6216}" type="presParOf" srcId="{E0E81224-FADC-45D9-808F-EAFF3C8D033A}" destId="{8A20C33E-97EB-42EE-8F9D-9BFCD4EA7937}" srcOrd="0" destOrd="0" presId="urn:microsoft.com/office/officeart/2005/8/layout/default"/>
    <dgm:cxn modelId="{21FE7D76-C9F6-4A9D-B3CB-D70624283DA6}" type="presParOf" srcId="{E0E81224-FADC-45D9-808F-EAFF3C8D033A}" destId="{ABECBEB3-1DA4-4CBF-9D16-8ED3E65EB4B0}" srcOrd="1" destOrd="0" presId="urn:microsoft.com/office/officeart/2005/8/layout/default"/>
    <dgm:cxn modelId="{0505BDC6-6C0C-4D86-858F-9650D375CD0B}" type="presParOf" srcId="{E0E81224-FADC-45D9-808F-EAFF3C8D033A}" destId="{51643D10-86F9-49A2-8CD9-B739B50E32D3}" srcOrd="2" destOrd="0" presId="urn:microsoft.com/office/officeart/2005/8/layout/default"/>
    <dgm:cxn modelId="{12DEFE9B-A8F7-4BF1-9FEC-C647565441DD}" type="presParOf" srcId="{E0E81224-FADC-45D9-808F-EAFF3C8D033A}" destId="{789D9277-683C-4BCE-855C-91B40600D818}" srcOrd="3" destOrd="0" presId="urn:microsoft.com/office/officeart/2005/8/layout/default"/>
    <dgm:cxn modelId="{108C5735-CBB1-4BB4-A8D7-9A76D345903C}" type="presParOf" srcId="{E0E81224-FADC-45D9-808F-EAFF3C8D033A}" destId="{299494AD-E82C-49FC-B6E1-DDDB96249DD6}" srcOrd="4" destOrd="0" presId="urn:microsoft.com/office/officeart/2005/8/layout/default"/>
    <dgm:cxn modelId="{1B534767-BC11-444A-A6AE-6BB034AABBE5}" type="presParOf" srcId="{E0E81224-FADC-45D9-808F-EAFF3C8D033A}" destId="{629288CC-D273-4FCB-96E6-BCF7C58261EF}" srcOrd="5" destOrd="0" presId="urn:microsoft.com/office/officeart/2005/8/layout/default"/>
    <dgm:cxn modelId="{977EDA01-F34F-4E43-B395-8E838D0804F1}" type="presParOf" srcId="{E0E81224-FADC-45D9-808F-EAFF3C8D033A}" destId="{0EC7DEB3-EF45-433B-B9ED-6B48D2C31C62}" srcOrd="6" destOrd="0" presId="urn:microsoft.com/office/officeart/2005/8/layout/default"/>
    <dgm:cxn modelId="{3B5AE86D-17D8-437D-BDF1-F0DC2CB91948}" type="presParOf" srcId="{E0E81224-FADC-45D9-808F-EAFF3C8D033A}" destId="{019DEE58-9221-421E-BB50-9BA64E60541E}" srcOrd="7" destOrd="0" presId="urn:microsoft.com/office/officeart/2005/8/layout/default"/>
    <dgm:cxn modelId="{C74C6E47-0AC3-4F55-9A2A-113AF8CDCF28}" type="presParOf" srcId="{E0E81224-FADC-45D9-808F-EAFF3C8D033A}" destId="{10AD9DA9-D7CD-412B-8498-7574CB69BE6F}" srcOrd="8" destOrd="0" presId="urn:microsoft.com/office/officeart/2005/8/layout/default"/>
    <dgm:cxn modelId="{E25DBA6F-9BA8-438E-A872-21F544CB7B9B}" type="presParOf" srcId="{E0E81224-FADC-45D9-808F-EAFF3C8D033A}" destId="{1C830B0C-CC91-4DE3-9A7C-0600F23B3A14}" srcOrd="9" destOrd="0" presId="urn:microsoft.com/office/officeart/2005/8/layout/default"/>
    <dgm:cxn modelId="{4760C498-FF2F-4D48-A883-1312A9BE7161}" type="presParOf" srcId="{E0E81224-FADC-45D9-808F-EAFF3C8D033A}" destId="{F288794F-E196-464A-AE49-62A034AB2C03}" srcOrd="10" destOrd="0" presId="urn:microsoft.com/office/officeart/2005/8/layout/default"/>
    <dgm:cxn modelId="{D72C0476-DB2B-48B1-8936-E90AC090FE21}" type="presParOf" srcId="{E0E81224-FADC-45D9-808F-EAFF3C8D033A}" destId="{0CEEC56F-B09F-4D31-82C3-435695C7ABB9}" srcOrd="11" destOrd="0" presId="urn:microsoft.com/office/officeart/2005/8/layout/default"/>
    <dgm:cxn modelId="{C1E69DBC-D554-4763-BFCB-5ADE9CD37840}" type="presParOf" srcId="{E0E81224-FADC-45D9-808F-EAFF3C8D033A}" destId="{F0F695ED-7D01-4A10-8972-B638B56CD027}" srcOrd="12" destOrd="0" presId="urn:microsoft.com/office/officeart/2005/8/layout/default"/>
    <dgm:cxn modelId="{ABD3C2DA-E332-4B7A-8D58-1BFD71338F1C}" type="presParOf" srcId="{E0E81224-FADC-45D9-808F-EAFF3C8D033A}" destId="{8DB43162-3168-4FD4-A77F-2C04F9F6BF9B}" srcOrd="13" destOrd="0" presId="urn:microsoft.com/office/officeart/2005/8/layout/default"/>
    <dgm:cxn modelId="{2798CFB6-E5B5-441E-9CAF-1FDA28037F5F}" type="presParOf" srcId="{E0E81224-FADC-45D9-808F-EAFF3C8D033A}" destId="{F68F2F55-B787-4E71-9000-878145C1E691}" srcOrd="14" destOrd="0" presId="urn:microsoft.com/office/officeart/2005/8/layout/default"/>
    <dgm:cxn modelId="{FB69DE61-3791-4E84-ABA9-77209FE53AEC}" type="presParOf" srcId="{E0E81224-FADC-45D9-808F-EAFF3C8D033A}" destId="{20ED021B-C84F-4870-B108-043EA3293A58}" srcOrd="15" destOrd="0" presId="urn:microsoft.com/office/officeart/2005/8/layout/default"/>
    <dgm:cxn modelId="{8C172ADD-5B06-49D0-A03A-D29AB89A5AD2}" type="presParOf" srcId="{E0E81224-FADC-45D9-808F-EAFF3C8D033A}" destId="{11B52C9B-9806-416B-92D8-0FD623B09CEB}" srcOrd="16" destOrd="0" presId="urn:microsoft.com/office/officeart/2005/8/layout/default"/>
    <dgm:cxn modelId="{E454DB15-359A-4539-86EA-45866076ACA9}" type="presParOf" srcId="{E0E81224-FADC-45D9-808F-EAFF3C8D033A}" destId="{3E16E2CD-1BE2-4AD6-B05B-BC6840F1825F}" srcOrd="17" destOrd="0" presId="urn:microsoft.com/office/officeart/2005/8/layout/default"/>
    <dgm:cxn modelId="{D98B2C7A-33A7-4171-93B9-679FAAD83011}" type="presParOf" srcId="{E0E81224-FADC-45D9-808F-EAFF3C8D033A}" destId="{12842A6F-1E51-4DF9-B2E6-FD3CBC62000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0C33E-97EB-42EE-8F9D-9BFCD4EA7937}">
      <dsp:nvSpPr>
        <dsp:cNvPr id="0" name=""/>
        <dsp:cNvSpPr/>
      </dsp:nvSpPr>
      <dsp:spPr>
        <a:xfrm>
          <a:off x="585635" y="471"/>
          <a:ext cx="1633444" cy="98006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 </a:t>
          </a:r>
          <a:r>
            <a:rPr lang="tr-TR" sz="1600" b="1" kern="1200" dirty="0"/>
            <a:t>Robotik Mühendisliği</a:t>
          </a:r>
          <a:endParaRPr lang="en-US" sz="1600" kern="1200" dirty="0"/>
        </a:p>
      </dsp:txBody>
      <dsp:txXfrm>
        <a:off x="585635" y="471"/>
        <a:ext cx="1633444" cy="980066"/>
      </dsp:txXfrm>
    </dsp:sp>
    <dsp:sp modelId="{51643D10-86F9-49A2-8CD9-B739B50E32D3}">
      <dsp:nvSpPr>
        <dsp:cNvPr id="0" name=""/>
        <dsp:cNvSpPr/>
      </dsp:nvSpPr>
      <dsp:spPr>
        <a:xfrm>
          <a:off x="2382424" y="471"/>
          <a:ext cx="1633444" cy="980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2.</a:t>
          </a:r>
          <a:r>
            <a:rPr lang="tr-TR" sz="1600" b="1" kern="1200" dirty="0"/>
            <a:t>Techhekimlik ve Robotik Cerrahi Uzmanlığı</a:t>
          </a:r>
          <a:endParaRPr lang="en-US" sz="1600" kern="1200" dirty="0"/>
        </a:p>
      </dsp:txBody>
      <dsp:txXfrm>
        <a:off x="2382424" y="471"/>
        <a:ext cx="1633444" cy="980066"/>
      </dsp:txXfrm>
    </dsp:sp>
    <dsp:sp modelId="{299494AD-E82C-49FC-B6E1-DDDB96249DD6}">
      <dsp:nvSpPr>
        <dsp:cNvPr id="0" name=""/>
        <dsp:cNvSpPr/>
      </dsp:nvSpPr>
      <dsp:spPr>
        <a:xfrm>
          <a:off x="585635" y="1143882"/>
          <a:ext cx="1633444" cy="980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3. </a:t>
          </a:r>
          <a:r>
            <a:rPr lang="tr-TR" sz="1600" b="1" kern="1200" dirty="0"/>
            <a:t>Yapay Zeka Mühendisliği</a:t>
          </a:r>
          <a:endParaRPr lang="en-US" sz="1600" kern="1200" dirty="0"/>
        </a:p>
      </dsp:txBody>
      <dsp:txXfrm>
        <a:off x="585635" y="1143882"/>
        <a:ext cx="1633444" cy="980066"/>
      </dsp:txXfrm>
    </dsp:sp>
    <dsp:sp modelId="{0EC7DEB3-EF45-433B-B9ED-6B48D2C31C62}">
      <dsp:nvSpPr>
        <dsp:cNvPr id="0" name=""/>
        <dsp:cNvSpPr/>
      </dsp:nvSpPr>
      <dsp:spPr>
        <a:xfrm>
          <a:off x="2382424" y="1143882"/>
          <a:ext cx="1633444" cy="98006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4. </a:t>
          </a:r>
          <a:r>
            <a:rPr lang="tr-TR" sz="1600" b="1" kern="1200" dirty="0"/>
            <a:t>Siber Güvenlik Mühendisliği</a:t>
          </a:r>
          <a:endParaRPr lang="en-US" sz="1600" kern="1200" dirty="0"/>
        </a:p>
      </dsp:txBody>
      <dsp:txXfrm>
        <a:off x="2382424" y="1143882"/>
        <a:ext cx="1633444" cy="980066"/>
      </dsp:txXfrm>
    </dsp:sp>
    <dsp:sp modelId="{10AD9DA9-D7CD-412B-8498-7574CB69BE6F}">
      <dsp:nvSpPr>
        <dsp:cNvPr id="0" name=""/>
        <dsp:cNvSpPr/>
      </dsp:nvSpPr>
      <dsp:spPr>
        <a:xfrm>
          <a:off x="585635" y="2287293"/>
          <a:ext cx="1633444" cy="98006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5. </a:t>
          </a:r>
          <a:r>
            <a:rPr lang="tr-TR" sz="1600" b="1" kern="1200" dirty="0"/>
            <a:t>Network ve </a:t>
          </a:r>
          <a:r>
            <a:rPr lang="en-US" sz="1600" b="1" kern="1200" dirty="0"/>
            <a:t>İl</a:t>
          </a:r>
          <a:r>
            <a:rPr lang="tr-TR" sz="1600" b="1" kern="1200" dirty="0"/>
            <a:t>etişim Mühendisliği</a:t>
          </a:r>
          <a:endParaRPr lang="en-US" sz="1600" kern="1200" dirty="0"/>
        </a:p>
      </dsp:txBody>
      <dsp:txXfrm>
        <a:off x="585635" y="2287293"/>
        <a:ext cx="1633444" cy="980066"/>
      </dsp:txXfrm>
    </dsp:sp>
    <dsp:sp modelId="{F288794F-E196-464A-AE49-62A034AB2C03}">
      <dsp:nvSpPr>
        <dsp:cNvPr id="0" name=""/>
        <dsp:cNvSpPr/>
      </dsp:nvSpPr>
      <dsp:spPr>
        <a:xfrm>
          <a:off x="2382424" y="2287293"/>
          <a:ext cx="1633444" cy="980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6. </a:t>
          </a:r>
          <a:r>
            <a:rPr lang="tr-TR" sz="1600" b="1" kern="1200" dirty="0"/>
            <a:t>Yazılım Geliştirme ve Kodlama Mühendisliği</a:t>
          </a:r>
          <a:endParaRPr lang="en-US" sz="1600" kern="1200" dirty="0"/>
        </a:p>
      </dsp:txBody>
      <dsp:txXfrm>
        <a:off x="2382424" y="2287293"/>
        <a:ext cx="1633444" cy="980066"/>
      </dsp:txXfrm>
    </dsp:sp>
    <dsp:sp modelId="{F0F695ED-7D01-4A10-8972-B638B56CD027}">
      <dsp:nvSpPr>
        <dsp:cNvPr id="0" name=""/>
        <dsp:cNvSpPr/>
      </dsp:nvSpPr>
      <dsp:spPr>
        <a:xfrm>
          <a:off x="585635" y="3430704"/>
          <a:ext cx="1633444" cy="980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7. </a:t>
          </a:r>
          <a:r>
            <a:rPr lang="tr-TR" sz="1600" b="1" kern="1200" dirty="0"/>
            <a:t>Mobil uygulama Geliştirme Uzmanlığı</a:t>
          </a:r>
          <a:endParaRPr lang="en-US" sz="1600" kern="1200" dirty="0"/>
        </a:p>
      </dsp:txBody>
      <dsp:txXfrm>
        <a:off x="585635" y="3430704"/>
        <a:ext cx="1633444" cy="980066"/>
      </dsp:txXfrm>
    </dsp:sp>
    <dsp:sp modelId="{F68F2F55-B787-4E71-9000-878145C1E691}">
      <dsp:nvSpPr>
        <dsp:cNvPr id="0" name=""/>
        <dsp:cNvSpPr/>
      </dsp:nvSpPr>
      <dsp:spPr>
        <a:xfrm>
          <a:off x="2382424" y="3430704"/>
          <a:ext cx="1633444" cy="98006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8. </a:t>
          </a:r>
          <a:r>
            <a:rPr lang="tr-TR" sz="1600" b="1" kern="1200" dirty="0"/>
            <a:t>Veri Mühendisliği ve Büyük veri Analiz Uzmanlığı</a:t>
          </a:r>
          <a:endParaRPr lang="en-US" sz="1600" kern="1200" dirty="0"/>
        </a:p>
      </dsp:txBody>
      <dsp:txXfrm>
        <a:off x="2382424" y="3430704"/>
        <a:ext cx="1633444" cy="980066"/>
      </dsp:txXfrm>
    </dsp:sp>
    <dsp:sp modelId="{11B52C9B-9806-416B-92D8-0FD623B09CEB}">
      <dsp:nvSpPr>
        <dsp:cNvPr id="0" name=""/>
        <dsp:cNvSpPr/>
      </dsp:nvSpPr>
      <dsp:spPr>
        <a:xfrm>
          <a:off x="585635" y="4574114"/>
          <a:ext cx="1633444" cy="980066"/>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9. </a:t>
          </a:r>
          <a:r>
            <a:rPr lang="tr-TR" sz="1600" b="1" kern="1200" dirty="0"/>
            <a:t>Oyun Programlama Mühendisliği</a:t>
          </a:r>
          <a:endParaRPr lang="en-US" sz="1600" kern="1200" dirty="0"/>
        </a:p>
      </dsp:txBody>
      <dsp:txXfrm>
        <a:off x="585635" y="4574114"/>
        <a:ext cx="1633444" cy="980066"/>
      </dsp:txXfrm>
    </dsp:sp>
    <dsp:sp modelId="{12842A6F-1E51-4DF9-B2E6-FD3CBC620002}">
      <dsp:nvSpPr>
        <dsp:cNvPr id="0" name=""/>
        <dsp:cNvSpPr/>
      </dsp:nvSpPr>
      <dsp:spPr>
        <a:xfrm>
          <a:off x="2382424" y="4574114"/>
          <a:ext cx="1633444" cy="980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10.  </a:t>
          </a:r>
          <a:r>
            <a:rPr lang="tr-TR" sz="1600" b="1" kern="1200" dirty="0"/>
            <a:t>Nano Teknoloji Mühendisliği</a:t>
          </a:r>
          <a:endParaRPr lang="en-US" sz="1600" kern="1200" dirty="0"/>
        </a:p>
      </dsp:txBody>
      <dsp:txXfrm>
        <a:off x="2382424" y="4574114"/>
        <a:ext cx="1633444" cy="9800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96758-C1C8-4E67-B6EF-515B985DC211}" type="datetimeFigureOut">
              <a:rPr lang="tr-TR" smtClean="0"/>
              <a:pPr/>
              <a:t>13.12.2023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9B130-DACC-408C-BF71-5BC1C4E73C5F}" type="slidenum">
              <a:rPr lang="tr-TR" smtClean="0"/>
              <a:pPr/>
              <a:t>‹#›</a:t>
            </a:fld>
            <a:endParaRPr lang="tr-TR"/>
          </a:p>
        </p:txBody>
      </p:sp>
    </p:spTree>
    <p:extLst>
      <p:ext uri="{BB962C8B-B14F-4D97-AF65-F5344CB8AC3E}">
        <p14:creationId xmlns:p14="http://schemas.microsoft.com/office/powerpoint/2010/main" val="30382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99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29B130-DACC-408C-BF71-5BC1C4E73C5F}" type="slidenum">
              <a:rPr lang="tr-TR" smtClean="0"/>
              <a:pPr/>
              <a:t>44</a:t>
            </a:fld>
            <a:endParaRPr lang="tr-TR"/>
          </a:p>
        </p:txBody>
      </p:sp>
    </p:spTree>
    <p:extLst>
      <p:ext uri="{BB962C8B-B14F-4D97-AF65-F5344CB8AC3E}">
        <p14:creationId xmlns:p14="http://schemas.microsoft.com/office/powerpoint/2010/main" val="1897064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2674CE4-FBD8-4481-AEFB-CA53E599A74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861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5282DD0-6E58-499E-B2DE-D7A7EC3D023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E1FAF9A-6A9A-418E-98E4-9484FA9C4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4BB409E-A553-4B35-A296-8C6277769950}"/>
              </a:ext>
            </a:extLst>
          </p:cNvPr>
          <p:cNvSpPr>
            <a:spLocks noGrp="1"/>
          </p:cNvSpPr>
          <p:nvPr>
            <p:ph type="dt" sz="half" idx="10"/>
          </p:nvPr>
        </p:nvSpPr>
        <p:spPr/>
        <p:txBody>
          <a:bodyPr/>
          <a:lstStyle/>
          <a:p>
            <a:fld id="{4F2BAC55-C124-4796-8172-3959C88DC6A6}"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F1A4E497-FD46-40A9-8B17-9DBCA96FF7DF}"/>
              </a:ext>
            </a:extLst>
          </p:cNvPr>
          <p:cNvSpPr>
            <a:spLocks noGrp="1"/>
          </p:cNvSpPr>
          <p:nvPr>
            <p:ph type="ftr" sz="quarter" idx="11"/>
          </p:nvPr>
        </p:nvSpPr>
        <p:spPr/>
        <p:txBody>
          <a:body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15E9081A-CE37-4C00-A519-0241C9D9A20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858461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B957170-2F17-4E30-BC5F-0031CA702A3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A3DEC93-6185-4BA3-8BB0-017FE17DB4CC}"/>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D5139A-DCE5-4AF9-8FE5-245A56CCCCA0}"/>
              </a:ext>
            </a:extLst>
          </p:cNvPr>
          <p:cNvSpPr>
            <a:spLocks noGrp="1"/>
          </p:cNvSpPr>
          <p:nvPr>
            <p:ph type="dt" sz="half" idx="10"/>
          </p:nvPr>
        </p:nvSpPr>
        <p:spPr/>
        <p:txBody>
          <a:bodyPr/>
          <a:lstStyle/>
          <a:p>
            <a:fld id="{09D798A7-D4CC-4E9C-9C61-60927F5F0F98}"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465B4DA8-2FAE-481C-8289-0073B6D10FDA}"/>
              </a:ext>
            </a:extLst>
          </p:cNvPr>
          <p:cNvSpPr>
            <a:spLocks noGrp="1"/>
          </p:cNvSpPr>
          <p:nvPr>
            <p:ph type="ftr" sz="quarter" idx="11"/>
          </p:nvPr>
        </p:nvSpPr>
        <p:spPr/>
        <p:txBody>
          <a:body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077F71F6-CE35-448C-9EB5-98770975A9B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5524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4E26A8F-1DCC-4279-87D9-2D5CF5096BF6}"/>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DC901C6-5590-4A8C-87BA-6B50BAE5878B}"/>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D0C050A-EDD3-4739-ADA0-047154D70F88}"/>
              </a:ext>
            </a:extLst>
          </p:cNvPr>
          <p:cNvSpPr>
            <a:spLocks noGrp="1"/>
          </p:cNvSpPr>
          <p:nvPr>
            <p:ph type="dt" sz="half" idx="10"/>
          </p:nvPr>
        </p:nvSpPr>
        <p:spPr/>
        <p:txBody>
          <a:bodyPr/>
          <a:lstStyle/>
          <a:p>
            <a:fld id="{EB2AD776-9E53-471B-9121-07B5ABE7448D}"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0285B385-5F90-4AF4-8504-8F06C1B6A870}"/>
              </a:ext>
            </a:extLst>
          </p:cNvPr>
          <p:cNvSpPr>
            <a:spLocks noGrp="1"/>
          </p:cNvSpPr>
          <p:nvPr>
            <p:ph type="ftr" sz="quarter" idx="11"/>
          </p:nvPr>
        </p:nvSpPr>
        <p:spPr/>
        <p:txBody>
          <a:body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97B505DC-BB7D-4C67-A258-816400B9EBD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26988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7953" y="410368"/>
            <a:ext cx="10515600" cy="1325563"/>
          </a:xfrm>
          <a:prstGeom prst="rect">
            <a:avLst/>
          </a:prstGeom>
        </p:spPr>
        <p:txBody>
          <a:bodyPr/>
          <a:lstStyle/>
          <a:p>
            <a:r>
              <a:rPr lang="en-US">
                <a:uFillTx/>
              </a:rPr>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D515BB5-C5F6-496C-8C62-AB575496C3AB}" type="datetime1">
              <a:rPr lang="tr-TR" smtClean="0">
                <a:uFillTx/>
              </a:rPr>
              <a:t>13.12.2023</a:t>
            </a:fld>
            <a:endParaRPr lang="en-US">
              <a:uFillTx/>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a:uFillTx/>
              </a:rPr>
              <a:t>Alt bilgi ekleme</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E3DF3F3-E979-4A81-8A7A-4F91C0D4873E}" type="slidenum">
              <a:rPr lang="en-US" smtClean="0">
                <a:uFillTx/>
              </a:rPr>
              <a:t>‹#›</a:t>
            </a:fld>
            <a:endParaRPr lang="en-US">
              <a:uFillTx/>
            </a:endParaRPr>
          </a:p>
        </p:txBody>
      </p:sp>
      <p:sp>
        <p:nvSpPr>
          <p:cNvPr id="8" name="İçerik Yer Tutucusu 7">
            <a:extLst>
              <a:ext uri="{FF2B5EF4-FFF2-40B4-BE49-F238E27FC236}">
                <a16:creationId xmlns:a16="http://schemas.microsoft.com/office/drawing/2014/main" id="{A359496D-1CF0-4243-B2E0-3E2751C5C520}"/>
              </a:ext>
            </a:extLst>
          </p:cNvPr>
          <p:cNvSpPr>
            <a:spLocks noGrp="1"/>
          </p:cNvSpPr>
          <p:nvPr>
            <p:ph sz="quarter" idx="13"/>
          </p:nvPr>
        </p:nvSpPr>
        <p:spPr>
          <a:xfrm>
            <a:off x="647700" y="1055688"/>
            <a:ext cx="914400" cy="914400"/>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extLst>
      <p:ext uri="{BB962C8B-B14F-4D97-AF65-F5344CB8AC3E}">
        <p14:creationId xmlns:p14="http://schemas.microsoft.com/office/powerpoint/2010/main" val="1864363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9" name="Dikdörtgen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3" name="Dikdörtgen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4" name="Dikdörtgen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5" name="Dikdörtgen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6" name="Dikdörtgen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7" name="Dikdörtgen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useBgFill="1">
        <p:nvSpPr>
          <p:cNvPr id="30" name="Yuvarlatılmış Dikdörtgen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useBgFill="1">
        <p:nvSpPr>
          <p:cNvPr id="31" name="Yuvarlatılmış Dikdörtgen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7" name="Dikdörtgen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10" name="Dikdörtgen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11" name="Dikdörtgen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8" name="Başlık 7"/>
          <p:cNvSpPr>
            <a:spLocks noGrp="1"/>
          </p:cNvSpPr>
          <p:nvPr>
            <p:ph type="ctrTitle"/>
          </p:nvPr>
        </p:nvSpPr>
        <p:spPr>
          <a:xfrm>
            <a:off x="609600" y="2389009"/>
            <a:ext cx="11277600" cy="1470025"/>
          </a:xfrm>
        </p:spPr>
        <p:txBody>
          <a:bodyPr rtlCol="0" anchor="b"/>
          <a:lstStyle>
            <a:lvl1pPr>
              <a:defRPr sz="4400">
                <a:solidFill>
                  <a:schemeClr val="bg1"/>
                </a:solidFill>
              </a:defRPr>
            </a:lvl1pPr>
          </a:lstStyle>
          <a:p>
            <a:pPr rtl="0"/>
            <a:r>
              <a:rPr lang="tr-TR" noProof="0"/>
              <a:t>Asıl başlık stili için tıklatın</a:t>
            </a:r>
            <a:endParaRPr lang="tr-TR" noProof="0" dirty="0"/>
          </a:p>
        </p:txBody>
      </p:sp>
      <p:sp>
        <p:nvSpPr>
          <p:cNvPr id="9" name="Alt Başlık 8"/>
          <p:cNvSpPr>
            <a:spLocks noGrp="1"/>
          </p:cNvSpPr>
          <p:nvPr>
            <p:ph type="subTitle" idx="1"/>
          </p:nvPr>
        </p:nvSpPr>
        <p:spPr>
          <a:xfrm>
            <a:off x="609600" y="3899938"/>
            <a:ext cx="6604000" cy="1752600"/>
          </a:xfrm>
        </p:spPr>
        <p:txBody>
          <a:bodyPr rtlCol="0"/>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tr-TR" noProof="0"/>
              <a:t>Asıl alt başlık stilini düzenlemek için tıklatın</a:t>
            </a:r>
            <a:endParaRPr lang="tr-TR" noProof="0" dirty="0"/>
          </a:p>
        </p:txBody>
      </p:sp>
      <p:sp>
        <p:nvSpPr>
          <p:cNvPr id="17" name="Alt Bilgi Yer Tutucusu 16"/>
          <p:cNvSpPr>
            <a:spLocks noGrp="1"/>
          </p:cNvSpPr>
          <p:nvPr>
            <p:ph type="ftr" sz="quarter" idx="11"/>
          </p:nvPr>
        </p:nvSpPr>
        <p:spPr>
          <a:xfrm>
            <a:off x="7265116" y="4205288"/>
            <a:ext cx="1727200" cy="457200"/>
          </a:xfrm>
        </p:spPr>
        <p:txBody>
          <a:bodyPr rtlCol="0"/>
          <a:lstStyle>
            <a:lvl1pPr>
              <a:defRPr>
                <a:solidFill>
                  <a:schemeClr val="accent2">
                    <a:lumMod val="75000"/>
                  </a:schemeClr>
                </a:solidFill>
              </a:defRPr>
            </a:lvl1pPr>
          </a:lstStyle>
          <a:p>
            <a:pPr rtl="0"/>
            <a:r>
              <a:rPr lang="tr-TR" noProof="0" dirty="0"/>
              <a:t>Alt bilgi ekleme</a:t>
            </a:r>
          </a:p>
        </p:txBody>
      </p:sp>
      <p:sp>
        <p:nvSpPr>
          <p:cNvPr id="28" name="Tarih Yer Tutucusu 27"/>
          <p:cNvSpPr>
            <a:spLocks noGrp="1"/>
          </p:cNvSpPr>
          <p:nvPr>
            <p:ph type="dt" sz="half" idx="10"/>
          </p:nvPr>
        </p:nvSpPr>
        <p:spPr>
          <a:xfrm>
            <a:off x="9043832" y="4206240"/>
            <a:ext cx="1280160" cy="457200"/>
          </a:xfrm>
        </p:spPr>
        <p:txBody>
          <a:bodyPr rtlCol="0"/>
          <a:lstStyle>
            <a:lvl1pPr>
              <a:defRPr>
                <a:solidFill>
                  <a:schemeClr val="accent2">
                    <a:lumMod val="75000"/>
                  </a:schemeClr>
                </a:solidFill>
              </a:defRPr>
            </a:lvl1pPr>
          </a:lstStyle>
          <a:p>
            <a:fld id="{14B9AF6A-61F0-40EE-AAAC-BE4BF2BE0BF3}" type="datetime1">
              <a:rPr lang="tr-TR" smtClean="0"/>
              <a:t>13.12.2023</a:t>
            </a:fld>
            <a:endParaRPr lang="tr-TR" dirty="0"/>
          </a:p>
        </p:txBody>
      </p:sp>
      <p:sp>
        <p:nvSpPr>
          <p:cNvPr id="29" name="Slayt Numarası Yer Tutucusu 28"/>
          <p:cNvSpPr>
            <a:spLocks noGrp="1"/>
          </p:cNvSpPr>
          <p:nvPr>
            <p:ph type="sldNum" sz="quarter" idx="12"/>
          </p:nvPr>
        </p:nvSpPr>
        <p:spPr>
          <a:xfrm>
            <a:off x="11093451" y="1136"/>
            <a:ext cx="996949" cy="365760"/>
          </a:xfrm>
        </p:spPr>
        <p:txBody>
          <a:bodyPr rtlCol="0"/>
          <a:lstStyle>
            <a:lvl1pPr algn="r">
              <a:defRPr sz="1800">
                <a:solidFill>
                  <a:schemeClr val="bg1"/>
                </a:solidFill>
              </a:defRPr>
            </a:lvl1p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324356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 için tıklatın</a:t>
            </a:r>
            <a:endParaRPr lang="tr-TR" noProof="0" dirty="0"/>
          </a:p>
        </p:txBody>
      </p:sp>
      <p:sp>
        <p:nvSpPr>
          <p:cNvPr id="3" name="İçerik Yer Tutucusu 2"/>
          <p:cNvSpPr>
            <a:spLocks noGrp="1"/>
          </p:cNvSpPr>
          <p:nvPr>
            <p:ph idx="1"/>
          </p:nvPr>
        </p:nvSpPr>
        <p:spPr/>
        <p:txBody>
          <a:bodyPr rtlCol="0"/>
          <a:lstStyle>
            <a:lvl1pPr>
              <a:defRPr/>
            </a:lvl1pPr>
            <a:lvl5pPr>
              <a:defRPr/>
            </a:lvl5pPr>
            <a:lvl6pPr>
              <a:defRPr/>
            </a:lvl6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lvl1pPr>
              <a:defRPr/>
            </a:lvl1pPr>
          </a:lstStyle>
          <a:p>
            <a:fld id="{4C8718A4-7AB0-4B90-A5A5-91CE22C88C31}" type="datetime1">
              <a:rPr lang="tr-TR" smtClean="0"/>
              <a:t>13.12.2023</a:t>
            </a:fld>
            <a:endParaRPr lang="tr-TR" dirty="0"/>
          </a:p>
        </p:txBody>
      </p:sp>
      <p:sp>
        <p:nvSpPr>
          <p:cNvPr id="6" name="Slayt Numarası Yer Tutucusu 5"/>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35716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1968322"/>
            <a:ext cx="10363200" cy="1362075"/>
          </a:xfrm>
        </p:spPr>
        <p:txBody>
          <a:bodyPr rtlCol="0"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pPr rtl="0"/>
            <a:r>
              <a:rPr lang="tr-TR" noProof="0"/>
              <a:t>Asıl başlık stili için tıklatın</a:t>
            </a:r>
            <a:endParaRPr kumimoji="0" lang="tr-TR" noProof="0" dirty="0"/>
          </a:p>
        </p:txBody>
      </p:sp>
      <p:sp>
        <p:nvSpPr>
          <p:cNvPr id="3" name="Metin Yer Tutucusu 2"/>
          <p:cNvSpPr>
            <a:spLocks noGrp="1"/>
          </p:cNvSpPr>
          <p:nvPr>
            <p:ph type="body" idx="1"/>
          </p:nvPr>
        </p:nvSpPr>
        <p:spPr>
          <a:xfrm>
            <a:off x="963084" y="3367088"/>
            <a:ext cx="10363200" cy="1509712"/>
          </a:xfrm>
        </p:spPr>
        <p:txBody>
          <a:bodyPr rtlCol="0"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tr-TR" noProof="0"/>
              <a:t>Asıl metin stillerini düzenlemek için tıklatın</a:t>
            </a:r>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lvl1pPr>
              <a:defRPr/>
            </a:lvl1pPr>
          </a:lstStyle>
          <a:p>
            <a:fld id="{2245D784-E476-43FA-99C5-9CC05B86DAFF}" type="datetime1">
              <a:rPr lang="tr-TR" smtClean="0"/>
              <a:t>13.12.2023</a:t>
            </a:fld>
            <a:endParaRPr lang="tr-TR" dirty="0"/>
          </a:p>
        </p:txBody>
      </p:sp>
      <p:sp>
        <p:nvSpPr>
          <p:cNvPr id="6" name="Slayt Numarası Yer Tutucusu 5"/>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44793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 için tıklatın</a:t>
            </a:r>
            <a:endParaRPr lang="tr-TR" noProof="0" dirty="0"/>
          </a:p>
        </p:txBody>
      </p:sp>
      <p:sp>
        <p:nvSpPr>
          <p:cNvPr id="3" name="İçerik Yer Tutucusu 2"/>
          <p:cNvSpPr>
            <a:spLocks noGrp="1"/>
          </p:cNvSpPr>
          <p:nvPr>
            <p:ph sz="half" idx="1"/>
          </p:nvPr>
        </p:nvSpPr>
        <p:spPr>
          <a:xfrm>
            <a:off x="609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4" name="İçerik Yer Tutucusu 3"/>
          <p:cNvSpPr>
            <a:spLocks noGrp="1"/>
          </p:cNvSpPr>
          <p:nvPr>
            <p:ph sz="half" idx="2"/>
          </p:nvPr>
        </p:nvSpPr>
        <p:spPr>
          <a:xfrm>
            <a:off x="6197600" y="2249425"/>
            <a:ext cx="5384800" cy="4341875"/>
          </a:xfrm>
        </p:spPr>
        <p:txBody>
          <a:bodyPr rtlCol="0"/>
          <a:lstStyle>
            <a:lvl1pPr>
              <a:defRPr sz="2000"/>
            </a:lvl1pPr>
            <a:lvl2pPr>
              <a:defRPr sz="1900"/>
            </a:lvl2pPr>
            <a:lvl3pPr>
              <a:defRPr sz="1800"/>
            </a:lvl3pPr>
            <a:lvl4pPr>
              <a:defRPr sz="1800"/>
            </a:lvl4pPr>
            <a:lvl5pPr>
              <a:defRPr sz="1800"/>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lvl1pPr>
              <a:defRPr/>
            </a:lvl1pPr>
          </a:lstStyle>
          <a:p>
            <a:fld id="{17937B65-4C8E-4144-8091-5CE3E8E9B286}" type="datetime1">
              <a:rPr lang="tr-TR" smtClean="0"/>
              <a:t>13.12.2023</a:t>
            </a:fld>
            <a:endParaRPr lang="tr-TR" dirty="0"/>
          </a:p>
        </p:txBody>
      </p:sp>
      <p:sp>
        <p:nvSpPr>
          <p:cNvPr id="7" name="Slayt Numarası Yer Tutucusu 6"/>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947841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0" orient="horz" pos="2160">
          <p15:clr>
            <a:srgbClr val="FBAE40"/>
          </p15:clr>
        </p15:guide>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508000" y="1143000"/>
            <a:ext cx="11176000" cy="1069848"/>
          </a:xfrm>
        </p:spPr>
        <p:txBody>
          <a:bodyPr rtlCol="0" anchor="ctr"/>
          <a:lstStyle>
            <a:lvl1pPr>
              <a:defRPr sz="4000" b="0" i="0" cap="none" baseline="0"/>
            </a:lvl1pPr>
          </a:lstStyle>
          <a:p>
            <a:pPr rtl="0"/>
            <a:r>
              <a:rPr lang="tr-TR" noProof="0"/>
              <a:t>Asıl başlık stili için tıklatın</a:t>
            </a:r>
            <a:endParaRPr lang="tr-TR" noProof="0" dirty="0"/>
          </a:p>
        </p:txBody>
      </p:sp>
      <p:sp>
        <p:nvSpPr>
          <p:cNvPr id="3" name="Metin Yer Tutucusu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tr-TR" noProof="0"/>
              <a:t>Asıl metin stillerini düzenlemek için tıklatın</a:t>
            </a:r>
          </a:p>
        </p:txBody>
      </p:sp>
      <p:sp>
        <p:nvSpPr>
          <p:cNvPr id="5" name="İçerik Yer Tutucusu 4"/>
          <p:cNvSpPr>
            <a:spLocks noGrp="1"/>
          </p:cNvSpPr>
          <p:nvPr>
            <p:ph sz="quarter" idx="2"/>
          </p:nvPr>
        </p:nvSpPr>
        <p:spPr>
          <a:xfrm>
            <a:off x="508000" y="2708519"/>
            <a:ext cx="5388864"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4" name="Metin Yer Tutucusu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rtlCol="0"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rtl="0" eaLnBrk="1" latinLnBrk="0" hangingPunct="1"/>
            <a:r>
              <a:rPr lang="tr-TR" noProof="0"/>
              <a:t>Asıl metin stillerini düzenlemek için tıklatın</a:t>
            </a:r>
          </a:p>
        </p:txBody>
      </p:sp>
      <p:sp>
        <p:nvSpPr>
          <p:cNvPr id="6" name="İçerik Yer Tutucusu 5"/>
          <p:cNvSpPr>
            <a:spLocks noGrp="1"/>
          </p:cNvSpPr>
          <p:nvPr>
            <p:ph sz="quarter" idx="4"/>
          </p:nvPr>
        </p:nvSpPr>
        <p:spPr>
          <a:xfrm>
            <a:off x="6291073" y="2708519"/>
            <a:ext cx="5389033" cy="3886200"/>
          </a:xfrm>
        </p:spPr>
        <p:txBody>
          <a:bodyPr rtlCol="0"/>
          <a:lstStyle>
            <a:lvl1pPr>
              <a:defRPr sz="2000"/>
            </a:lvl1pPr>
            <a:lvl2pPr>
              <a:defRPr sz="2000"/>
            </a:lvl2pPr>
            <a:lvl3pPr>
              <a:defRPr sz="1800"/>
            </a:lvl3pPr>
            <a:lvl4pPr>
              <a:defRPr sz="1600"/>
            </a:lvl4pPr>
            <a:lvl5pPr>
              <a:defRPr sz="1600"/>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28" name="Alt Bilgi Yer Tutucusu 27"/>
          <p:cNvSpPr>
            <a:spLocks noGrp="1"/>
          </p:cNvSpPr>
          <p:nvPr>
            <p:ph type="ftr" sz="quarter" idx="12"/>
          </p:nvPr>
        </p:nvSpPr>
        <p:spPr/>
        <p:txBody>
          <a:bodyPr rtlCol="0"/>
          <a:lstStyle/>
          <a:p>
            <a:pPr rtl="0"/>
            <a:r>
              <a:rPr lang="tr-TR" noProof="0" dirty="0"/>
              <a:t>Alt bilgi ekleme</a:t>
            </a:r>
          </a:p>
        </p:txBody>
      </p:sp>
      <p:sp>
        <p:nvSpPr>
          <p:cNvPr id="26" name="Tarih Yer Tutucusu 25"/>
          <p:cNvSpPr>
            <a:spLocks noGrp="1"/>
          </p:cNvSpPr>
          <p:nvPr>
            <p:ph type="dt" sz="half" idx="10"/>
          </p:nvPr>
        </p:nvSpPr>
        <p:spPr/>
        <p:txBody>
          <a:bodyPr rtlCol="0"/>
          <a:lstStyle>
            <a:lvl1pPr>
              <a:defRPr/>
            </a:lvl1pPr>
          </a:lstStyle>
          <a:p>
            <a:fld id="{BC0BCCE7-310F-4AA9-9414-BAD7A9FEC3A2}" type="datetime1">
              <a:rPr lang="tr-TR" smtClean="0"/>
              <a:t>13.12.2023</a:t>
            </a:fld>
            <a:endParaRPr lang="tr-TR" dirty="0"/>
          </a:p>
        </p:txBody>
      </p:sp>
      <p:sp>
        <p:nvSpPr>
          <p:cNvPr id="27" name="Slayt Numarası Yer Tutucusu 26"/>
          <p:cNvSpPr>
            <a:spLocks noGrp="1"/>
          </p:cNvSpPr>
          <p:nvPr>
            <p:ph type="sldNum" sz="quarter" idx="11"/>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934162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1143000"/>
            <a:ext cx="10972800" cy="1069848"/>
          </a:xfrm>
        </p:spPr>
        <p:txBody>
          <a:bodyPr rtlCol="0" anchor="ctr"/>
          <a:lstStyle>
            <a:lvl1pPr>
              <a:defRPr sz="4000">
                <a:solidFill>
                  <a:schemeClr val="tx2"/>
                </a:solidFill>
              </a:defRPr>
            </a:lvl1pPr>
          </a:lstStyle>
          <a:p>
            <a:pPr rtl="0"/>
            <a:r>
              <a:rPr lang="tr-TR" noProof="0"/>
              <a:t>Asıl başlık stili için tıklatın</a:t>
            </a:r>
            <a:endParaRPr lang="tr-TR" noProof="0" dirty="0"/>
          </a:p>
        </p:txBody>
      </p:sp>
      <p:sp>
        <p:nvSpPr>
          <p:cNvPr id="4" name="Alt Bilgi Yer Tutucusu 3"/>
          <p:cNvSpPr>
            <a:spLocks noGrp="1"/>
          </p:cNvSpPr>
          <p:nvPr>
            <p:ph type="ftr" sz="quarter" idx="11"/>
          </p:nvPr>
        </p:nvSpPr>
        <p:spPr>
          <a:xfrm>
            <a:off x="7010400" y="612648"/>
            <a:ext cx="1767840" cy="457200"/>
          </a:xfrm>
        </p:spPr>
        <p:txBody>
          <a:bodyPr rtlCol="0"/>
          <a:lstStyle/>
          <a:p>
            <a:pPr rtl="0"/>
            <a:r>
              <a:rPr lang="tr-TR" noProof="0" dirty="0"/>
              <a:t>Alt bilgi ekleme</a:t>
            </a:r>
          </a:p>
        </p:txBody>
      </p:sp>
      <p:sp>
        <p:nvSpPr>
          <p:cNvPr id="3" name="Tarih Yer Tutucusu 2"/>
          <p:cNvSpPr>
            <a:spLocks noGrp="1"/>
          </p:cNvSpPr>
          <p:nvPr>
            <p:ph type="dt" sz="half" idx="10"/>
          </p:nvPr>
        </p:nvSpPr>
        <p:spPr>
          <a:xfrm>
            <a:off x="8778240" y="612648"/>
            <a:ext cx="1276352" cy="457200"/>
          </a:xfrm>
        </p:spPr>
        <p:txBody>
          <a:bodyPr rtlCol="0"/>
          <a:lstStyle>
            <a:lvl1pPr>
              <a:defRPr/>
            </a:lvl1pPr>
          </a:lstStyle>
          <a:p>
            <a:fld id="{3391812F-5909-47C0-A0E5-99DB6A98815F}" type="datetime1">
              <a:rPr lang="tr-TR" smtClean="0"/>
              <a:t>13.12.2023</a:t>
            </a:fld>
            <a:endParaRPr lang="tr-TR" dirty="0"/>
          </a:p>
        </p:txBody>
      </p:sp>
      <p:sp>
        <p:nvSpPr>
          <p:cNvPr id="5" name="Slayt Numarası Yer Tutucusu 4"/>
          <p:cNvSpPr>
            <a:spLocks noGrp="1"/>
          </p:cNvSpPr>
          <p:nvPr>
            <p:ph type="sldNum" sz="quarter" idx="12"/>
          </p:nvPr>
        </p:nvSpPr>
        <p:spPr>
          <a:xfrm>
            <a:off x="10899648" y="2272"/>
            <a:ext cx="1016000" cy="365760"/>
          </a:xfrm>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577245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3" name="Alt Bilgi Yer Tutucusu 2"/>
          <p:cNvSpPr>
            <a:spLocks noGrp="1"/>
          </p:cNvSpPr>
          <p:nvPr>
            <p:ph type="ftr" sz="quarter" idx="11"/>
          </p:nvPr>
        </p:nvSpPr>
        <p:spPr/>
        <p:txBody>
          <a:bodyPr rtlCol="0"/>
          <a:lstStyle/>
          <a:p>
            <a:pPr rtl="0"/>
            <a:r>
              <a:rPr lang="tr-TR" noProof="0" dirty="0"/>
              <a:t>Alt bilgi ekleme</a:t>
            </a:r>
          </a:p>
        </p:txBody>
      </p:sp>
      <p:sp>
        <p:nvSpPr>
          <p:cNvPr id="2" name="Tarih Yer Tutucusu 1"/>
          <p:cNvSpPr>
            <a:spLocks noGrp="1"/>
          </p:cNvSpPr>
          <p:nvPr>
            <p:ph type="dt" sz="half" idx="10"/>
          </p:nvPr>
        </p:nvSpPr>
        <p:spPr/>
        <p:txBody>
          <a:bodyPr rtlCol="0"/>
          <a:lstStyle>
            <a:lvl1pPr>
              <a:defRPr/>
            </a:lvl1pPr>
          </a:lstStyle>
          <a:p>
            <a:fld id="{DEDFDEA0-9EBD-401F-9A24-2B26BA5D6872}" type="datetime1">
              <a:rPr lang="tr-TR" smtClean="0"/>
              <a:t>13.12.2023</a:t>
            </a:fld>
            <a:endParaRPr lang="tr-TR" dirty="0"/>
          </a:p>
        </p:txBody>
      </p:sp>
      <p:sp>
        <p:nvSpPr>
          <p:cNvPr id="4" name="Slayt Numarası Yer Tutucusu 3"/>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292343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0F10AF5-B416-45BF-978C-35C9AC799B0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B915AFF-B518-4838-90B2-9C43ED2B67E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AD54351-F836-42B0-8694-8A6AFDF76D9C}"/>
              </a:ext>
            </a:extLst>
          </p:cNvPr>
          <p:cNvSpPr>
            <a:spLocks noGrp="1"/>
          </p:cNvSpPr>
          <p:nvPr>
            <p:ph type="dt" sz="half" idx="10"/>
          </p:nvPr>
        </p:nvSpPr>
        <p:spPr/>
        <p:txBody>
          <a:bodyPr/>
          <a:lstStyle/>
          <a:p>
            <a:fld id="{77EE195A-DA4C-4092-95E1-02F592846404}"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84326F3C-0BD4-4994-9A6B-8C6B3216557F}"/>
              </a:ext>
            </a:extLst>
          </p:cNvPr>
          <p:cNvSpPr>
            <a:spLocks noGrp="1"/>
          </p:cNvSpPr>
          <p:nvPr>
            <p:ph type="ftr" sz="quarter" idx="11"/>
          </p:nvPr>
        </p:nvSpPr>
        <p:spPr/>
        <p:txBody>
          <a:body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A93A4535-5763-4B40-96E5-AAAEC48E31D2}"/>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3524259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7137995" y="1101970"/>
            <a:ext cx="4511040" cy="877824"/>
          </a:xfrm>
        </p:spPr>
        <p:txBody>
          <a:bodyPr rtlCol="0" anchor="b"/>
          <a:lstStyle>
            <a:lvl1pPr algn="l">
              <a:buNone/>
              <a:defRPr sz="1800" b="1"/>
            </a:lvl1pPr>
          </a:lstStyle>
          <a:p>
            <a:pPr rtl="0"/>
            <a:r>
              <a:rPr lang="tr-TR" noProof="0" dirty="0"/>
              <a:t>Asıl başlık stilini düzenle</a:t>
            </a:r>
          </a:p>
        </p:txBody>
      </p:sp>
      <p:sp>
        <p:nvSpPr>
          <p:cNvPr id="4" name="İçerik Yer Tutucusu 3"/>
          <p:cNvSpPr>
            <a:spLocks noGrp="1"/>
          </p:cNvSpPr>
          <p:nvPr>
            <p:ph sz="half" idx="1"/>
          </p:nvPr>
        </p:nvSpPr>
        <p:spPr>
          <a:xfrm>
            <a:off x="203200" y="776287"/>
            <a:ext cx="6803136" cy="5805083"/>
          </a:xfrm>
        </p:spPr>
        <p:txBody>
          <a:bodyPr rtlCol="0"/>
          <a:lstStyle>
            <a:lvl1pPr>
              <a:defRPr sz="3200"/>
            </a:lvl1pPr>
            <a:lvl2pPr>
              <a:defRPr sz="2800"/>
            </a:lvl2pPr>
            <a:lvl3pPr>
              <a:defRPr sz="2400"/>
            </a:lvl3pPr>
            <a:lvl4pPr>
              <a:defRPr sz="2000"/>
            </a:lvl4pPr>
            <a:lvl5pPr>
              <a:defRPr sz="2000"/>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3" name="Metin Yer Tutucusu 2"/>
          <p:cNvSpPr>
            <a:spLocks noGrp="1"/>
          </p:cNvSpPr>
          <p:nvPr>
            <p:ph type="body" idx="2"/>
          </p:nvPr>
        </p:nvSpPr>
        <p:spPr>
          <a:xfrm>
            <a:off x="7137995" y="2010727"/>
            <a:ext cx="4511040" cy="4580573"/>
          </a:xfrm>
        </p:spPr>
        <p:txBody>
          <a:bodyPr rtlCol="0"/>
          <a:lstStyle>
            <a:lvl1pPr marL="9144" indent="0">
              <a:buNone/>
              <a:defRPr sz="1400"/>
            </a:lvl1pPr>
            <a:lvl2pPr>
              <a:buNone/>
              <a:defRPr sz="1200"/>
            </a:lvl2pPr>
            <a:lvl3pPr>
              <a:buNone/>
              <a:defRPr sz="1000"/>
            </a:lvl3pPr>
            <a:lvl4pPr>
              <a:buNone/>
              <a:defRPr sz="900"/>
            </a:lvl4pPr>
            <a:lvl5pPr>
              <a:buNone/>
              <a:defRPr sz="900"/>
            </a:lvl5pPr>
          </a:lstStyle>
          <a:p>
            <a:pPr lvl="0" rtl="0" eaLnBrk="1" latinLnBrk="0" hangingPunct="1"/>
            <a:r>
              <a:rPr lang="tr-TR" noProof="0"/>
              <a:t>Asıl metin stillerini düzenlemek için tıklatın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lvl1pPr>
              <a:defRPr/>
            </a:lvl1pPr>
          </a:lstStyle>
          <a:p>
            <a:fld id="{0879D5FA-9439-42A6-84A1-7E7EF4FBFB80}" type="datetime1">
              <a:rPr lang="tr-TR" smtClean="0"/>
              <a:t>13.12.2023</a:t>
            </a:fld>
            <a:endParaRPr lang="tr-TR" dirty="0"/>
          </a:p>
        </p:txBody>
      </p:sp>
      <p:sp>
        <p:nvSpPr>
          <p:cNvPr id="7" name="Slayt Numarası Yer Tutucusu 6"/>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623844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7253913" y="1109161"/>
            <a:ext cx="782404" cy="4681637"/>
          </a:xfrm>
        </p:spPr>
        <p:txBody>
          <a:bodyPr vert="vert270" lIns="45720" tIns="0" rIns="45720" rtlCol="0" anchor="t"/>
          <a:lstStyle>
            <a:lvl1pPr algn="ctr">
              <a:buNone/>
              <a:defRPr sz="2000" b="1"/>
            </a:lvl1pPr>
          </a:lstStyle>
          <a:p>
            <a:pPr rtl="0"/>
            <a:r>
              <a:rPr lang="tr-TR" noProof="0"/>
              <a:t>Asıl başlık stili için tıklatın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rtlCol="0"/>
          <a:lstStyle>
            <a:lvl1pPr marL="0" indent="0">
              <a:buNone/>
              <a:defRPr sz="3200"/>
            </a:lvl1pPr>
          </a:lstStyle>
          <a:p>
            <a:pPr rtl="0"/>
            <a:r>
              <a:rPr lang="tr-TR" noProof="0"/>
              <a:t>Resim eklemek için simgeyi tıklatın</a:t>
            </a:r>
            <a:endParaRPr kumimoji="0" lang="tr-TR" noProof="0" dirty="0"/>
          </a:p>
        </p:txBody>
      </p:sp>
      <p:sp>
        <p:nvSpPr>
          <p:cNvPr id="4" name="Metin Yer Tutucusu 3"/>
          <p:cNvSpPr>
            <a:spLocks noGrp="1"/>
          </p:cNvSpPr>
          <p:nvPr>
            <p:ph type="body" sz="half" idx="2"/>
          </p:nvPr>
        </p:nvSpPr>
        <p:spPr>
          <a:xfrm>
            <a:off x="8117924" y="3274309"/>
            <a:ext cx="3454400" cy="2516489"/>
          </a:xfrm>
        </p:spPr>
        <p:txBody>
          <a:bodyPr lIns="0" tIns="0" rIns="45720" rtlCol="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rtl="0" eaLnBrk="1" latinLnBrk="0" hangingPunct="1"/>
            <a:r>
              <a:rPr lang="tr-TR" noProof="0"/>
              <a:t>Asıl metin stillerini düzenlemek için tıklatın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lvl1pPr>
              <a:defRPr/>
            </a:lvl1pPr>
          </a:lstStyle>
          <a:p>
            <a:fld id="{A8FF7E38-6210-419A-9BA9-D1E46E124A32}" type="datetime1">
              <a:rPr lang="tr-TR" smtClean="0"/>
              <a:t>13.12.2023</a:t>
            </a:fld>
            <a:endParaRPr lang="tr-TR" dirty="0"/>
          </a:p>
        </p:txBody>
      </p:sp>
      <p:sp>
        <p:nvSpPr>
          <p:cNvPr id="7" name="Slayt Numarası Yer Tutucusu 6"/>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761379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 için tıklatın</a:t>
            </a:r>
            <a:endParaRPr lang="tr-TR" noProof="0" dirty="0"/>
          </a:p>
        </p:txBody>
      </p:sp>
      <p:sp>
        <p:nvSpPr>
          <p:cNvPr id="3" name="Dikey Metin Yer Tutucusu 2"/>
          <p:cNvSpPr>
            <a:spLocks noGrp="1"/>
          </p:cNvSpPr>
          <p:nvPr>
            <p:ph type="body" orient="vert" idx="1"/>
          </p:nvPr>
        </p:nvSpPr>
        <p:spPr/>
        <p:txBody>
          <a:bodyPr vert="eaVert" rtlCol="0"/>
          <a:lstStyle>
            <a:lvl1pPr>
              <a:defRPr/>
            </a:lvl1pPr>
            <a:lvl5pPr>
              <a:defRPr/>
            </a:lvl5pPr>
          </a:lstStyle>
          <a:p>
            <a:pPr lvl="0" rtl="0" eaLnBrk="1" latinLnBrk="0" hangingPunct="1"/>
            <a:r>
              <a:rPr lang="tr-TR" noProof="0"/>
              <a:t>Asıl metin stillerini düzenlemek için tıklatın</a:t>
            </a:r>
          </a:p>
          <a:p>
            <a:pPr lvl="1" rtl="0" eaLnBrk="1" latinLnBrk="0" hangingPunct="1"/>
            <a:r>
              <a:rPr lang="tr-TR" noProof="0"/>
              <a:t>İkinci düzey</a:t>
            </a:r>
          </a:p>
          <a:p>
            <a:pPr lvl="2" rtl="0" eaLnBrk="1" latinLnBrk="0" hangingPunct="1"/>
            <a:r>
              <a:rPr lang="tr-TR" noProof="0"/>
              <a:t>Üçüncü düzey</a:t>
            </a:r>
          </a:p>
          <a:p>
            <a:pPr lvl="3" rtl="0" eaLnBrk="1" latinLnBrk="0" hangingPunct="1"/>
            <a:r>
              <a:rPr lang="tr-TR" noProof="0"/>
              <a:t>Dördüncü düzey</a:t>
            </a:r>
          </a:p>
          <a:p>
            <a:pPr lvl="4" rtl="0" eaLnBrk="1" latinLnBrk="0" hangingPunct="1"/>
            <a:r>
              <a:rPr lang="tr-TR" noProof="0"/>
              <a:t>Beşinci düzey</a:t>
            </a:r>
            <a:endParaRPr kumimoji="0"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lvl1pPr>
              <a:defRPr/>
            </a:lvl1pPr>
          </a:lstStyle>
          <a:p>
            <a:fld id="{3EDF1547-1183-485F-BC0B-A9F8D10B37DF}" type="datetime1">
              <a:rPr lang="tr-TR" smtClean="0"/>
              <a:t>13.12.2023</a:t>
            </a:fld>
            <a:endParaRPr lang="tr-TR" dirty="0"/>
          </a:p>
        </p:txBody>
      </p:sp>
      <p:sp>
        <p:nvSpPr>
          <p:cNvPr id="6" name="Slayt Numarası Yer Tutucusu 5"/>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1508870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9042400" y="1143000"/>
            <a:ext cx="2540000" cy="5448300"/>
          </a:xfrm>
        </p:spPr>
        <p:txBody>
          <a:bodyPr vert="eaVert" rtlCol="0"/>
          <a:lstStyle>
            <a:lvl1pPr>
              <a:defRPr/>
            </a:lvl1pPr>
          </a:lstStyle>
          <a:p>
            <a:pPr rtl="0"/>
            <a:r>
              <a:rPr lang="tr-TR" noProof="0" dirty="0"/>
              <a:t>Asıl başlık stilini düzenle</a:t>
            </a:r>
          </a:p>
        </p:txBody>
      </p:sp>
      <p:sp>
        <p:nvSpPr>
          <p:cNvPr id="3" name="Dikey Metin Yer Tutucusu 2"/>
          <p:cNvSpPr>
            <a:spLocks noGrp="1"/>
          </p:cNvSpPr>
          <p:nvPr>
            <p:ph type="body" orient="vert" idx="1" hasCustomPrompt="1"/>
          </p:nvPr>
        </p:nvSpPr>
        <p:spPr>
          <a:xfrm>
            <a:off x="609600" y="1143000"/>
            <a:ext cx="8331200" cy="5448300"/>
          </a:xfrm>
        </p:spPr>
        <p:txBody>
          <a:bodyPr vert="eaVert" rtlCol="0"/>
          <a:lstStyle>
            <a:lvl5pPr>
              <a:defRPr/>
            </a:lvl5pPr>
          </a:lstStyle>
          <a:p>
            <a:pPr lvl="0" rtl="0" eaLnBrk="1" latinLnBrk="0" hangingPunct="1"/>
            <a:r>
              <a:rPr lang="tr-TR" noProof="0" dirty="0"/>
              <a:t>Asıl metin stillerini düzenlemek için tıklayın</a:t>
            </a:r>
          </a:p>
          <a:p>
            <a:pPr lvl="1" rtl="0" eaLnBrk="1" latinLnBrk="0" hangingPunct="1"/>
            <a:r>
              <a:rPr lang="tr-TR" noProof="0" dirty="0"/>
              <a:t>İkinci düzey</a:t>
            </a:r>
          </a:p>
          <a:p>
            <a:pPr lvl="2" rtl="0" eaLnBrk="1" latinLnBrk="0" hangingPunct="1"/>
            <a:r>
              <a:rPr lang="tr-TR" noProof="0" dirty="0"/>
              <a:t>Üçüncü düzey</a:t>
            </a:r>
          </a:p>
          <a:p>
            <a:pPr lvl="3" rtl="0" eaLnBrk="1" latinLnBrk="0" hangingPunct="1"/>
            <a:r>
              <a:rPr lang="tr-TR" noProof="0" dirty="0"/>
              <a:t>Dördüncü düzey</a:t>
            </a:r>
          </a:p>
          <a:p>
            <a:pPr lvl="4" rtl="0" eaLnBrk="1" latinLnBrk="0" hangingPunct="1"/>
            <a:r>
              <a:rPr lang="tr-TR" noProof="0" dirty="0"/>
              <a:t>Beşinci düzey</a:t>
            </a:r>
            <a:endParaRPr kumimoji="0"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lvl1pPr>
              <a:defRPr/>
            </a:lvl1pPr>
          </a:lstStyle>
          <a:p>
            <a:fld id="{7A013FC2-4AEB-41A7-B332-C90A1C063D60}" type="datetime1">
              <a:rPr lang="tr-TR" smtClean="0"/>
              <a:t>13.12.2023</a:t>
            </a:fld>
            <a:endParaRPr lang="tr-TR" dirty="0"/>
          </a:p>
        </p:txBody>
      </p:sp>
      <p:sp>
        <p:nvSpPr>
          <p:cNvPr id="6" name="Slayt Numarası Yer Tutucusu 5"/>
          <p:cNvSpPr>
            <a:spLocks noGrp="1"/>
          </p:cNvSpPr>
          <p:nvPr>
            <p:ph type="sldNum" sz="quarter" idx="12"/>
          </p:nvPr>
        </p:nvSpPr>
        <p:spPr/>
        <p:txBody>
          <a:bodyPr rtlCol="0"/>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3116724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0606F64-4121-405F-8255-1868CFBEB4F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3D300AC-2788-4C3B-8ECC-82034FBBDE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876AC1A5-19E2-42EC-8CDC-29E6AB36B778}"/>
              </a:ext>
            </a:extLst>
          </p:cNvPr>
          <p:cNvSpPr>
            <a:spLocks noGrp="1"/>
          </p:cNvSpPr>
          <p:nvPr>
            <p:ph type="dt" sz="half" idx="10"/>
          </p:nvPr>
        </p:nvSpPr>
        <p:spPr/>
        <p:txBody>
          <a:bodyPr/>
          <a:lstStyle/>
          <a:p>
            <a:fld id="{542227A8-DE76-45A7-A8DA-02D5172DC8C8}"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B9A7CAEF-B8A3-44EA-95A8-CF612FD36F8D}"/>
              </a:ext>
            </a:extLst>
          </p:cNvPr>
          <p:cNvSpPr>
            <a:spLocks noGrp="1"/>
          </p:cNvSpPr>
          <p:nvPr>
            <p:ph type="ftr" sz="quarter" idx="11"/>
          </p:nvPr>
        </p:nvSpPr>
        <p:spPr/>
        <p:txBody>
          <a:body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E82FA74F-6BA6-41F7-9558-9BCDC8BB392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336372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B6584C-4B81-41D1-965D-C94CA645763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F134BD3-B334-4463-A0A2-A6D33418BDB8}"/>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A6E8946-EBBA-4054-987A-C452CFE40A0D}"/>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C278ECD-9BCA-4551-8430-6DE654FFEECC}"/>
              </a:ext>
            </a:extLst>
          </p:cNvPr>
          <p:cNvSpPr>
            <a:spLocks noGrp="1"/>
          </p:cNvSpPr>
          <p:nvPr>
            <p:ph type="dt" sz="half" idx="10"/>
          </p:nvPr>
        </p:nvSpPr>
        <p:spPr/>
        <p:txBody>
          <a:bodyPr/>
          <a:lstStyle/>
          <a:p>
            <a:fld id="{36482632-FFB1-4001-9450-76E7A5F67E71}" type="datetime1">
              <a:rPr lang="tr-TR" smtClean="0">
                <a:solidFill>
                  <a:srgbClr val="146194">
                    <a:lumMod val="50000"/>
                  </a:srgbClr>
                </a:solidFill>
              </a:rPr>
              <a:t>13.12.2023</a:t>
            </a:fld>
            <a:endParaRPr lang="tr-TR">
              <a:solidFill>
                <a:srgbClr val="146194">
                  <a:lumMod val="50000"/>
                </a:srgbClr>
              </a:solidFill>
            </a:endParaRPr>
          </a:p>
        </p:txBody>
      </p:sp>
      <p:sp>
        <p:nvSpPr>
          <p:cNvPr id="6" name="Alt Bilgi Yer Tutucusu 5">
            <a:extLst>
              <a:ext uri="{FF2B5EF4-FFF2-40B4-BE49-F238E27FC236}">
                <a16:creationId xmlns:a16="http://schemas.microsoft.com/office/drawing/2014/main" id="{9F24D86B-0E8C-49F7-B875-257017B49879}"/>
              </a:ext>
            </a:extLst>
          </p:cNvPr>
          <p:cNvSpPr>
            <a:spLocks noGrp="1"/>
          </p:cNvSpPr>
          <p:nvPr>
            <p:ph type="ftr" sz="quarter" idx="11"/>
          </p:nvPr>
        </p:nvSpPr>
        <p:spPr/>
        <p:txBody>
          <a:bodyPr/>
          <a:lstStyle/>
          <a:p>
            <a:endParaRPr lang="tr-TR">
              <a:solidFill>
                <a:srgbClr val="146194">
                  <a:lumMod val="50000"/>
                </a:srgbClr>
              </a:solidFill>
            </a:endParaRPr>
          </a:p>
        </p:txBody>
      </p:sp>
      <p:sp>
        <p:nvSpPr>
          <p:cNvPr id="7" name="Slayt Numarası Yer Tutucusu 6">
            <a:extLst>
              <a:ext uri="{FF2B5EF4-FFF2-40B4-BE49-F238E27FC236}">
                <a16:creationId xmlns:a16="http://schemas.microsoft.com/office/drawing/2014/main" id="{6666122B-16E1-446B-AB05-C3C1E86ED096}"/>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476771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1EC3DA1-B6B1-4CD2-8032-190B7E8A59E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E069385-6382-42DF-BBEA-DC81D7AFA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14CA7B80-73CD-4E29-9022-EAEB2AC184B1}"/>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7AC9FE1-9DBD-4946-9961-A0002785F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B07B3EDA-D1E2-4675-9EAE-44131798BFF7}"/>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1BC3D01-D5CB-4B8A-BE50-257A409F4B4A}"/>
              </a:ext>
            </a:extLst>
          </p:cNvPr>
          <p:cNvSpPr>
            <a:spLocks noGrp="1"/>
          </p:cNvSpPr>
          <p:nvPr>
            <p:ph type="dt" sz="half" idx="10"/>
          </p:nvPr>
        </p:nvSpPr>
        <p:spPr/>
        <p:txBody>
          <a:bodyPr/>
          <a:lstStyle/>
          <a:p>
            <a:fld id="{3587E6CB-6BD4-476A-AA82-70388BA7A7C5}" type="datetime1">
              <a:rPr lang="tr-TR" smtClean="0">
                <a:solidFill>
                  <a:srgbClr val="146194">
                    <a:lumMod val="50000"/>
                  </a:srgbClr>
                </a:solidFill>
              </a:rPr>
              <a:t>13.12.2023</a:t>
            </a:fld>
            <a:endParaRPr lang="tr-TR">
              <a:solidFill>
                <a:srgbClr val="146194">
                  <a:lumMod val="50000"/>
                </a:srgbClr>
              </a:solidFill>
            </a:endParaRPr>
          </a:p>
        </p:txBody>
      </p:sp>
      <p:sp>
        <p:nvSpPr>
          <p:cNvPr id="8" name="Alt Bilgi Yer Tutucusu 7">
            <a:extLst>
              <a:ext uri="{FF2B5EF4-FFF2-40B4-BE49-F238E27FC236}">
                <a16:creationId xmlns:a16="http://schemas.microsoft.com/office/drawing/2014/main" id="{8A54C28A-5B5A-4266-B274-8A07B79FFB44}"/>
              </a:ext>
            </a:extLst>
          </p:cNvPr>
          <p:cNvSpPr>
            <a:spLocks noGrp="1"/>
          </p:cNvSpPr>
          <p:nvPr>
            <p:ph type="ftr" sz="quarter" idx="11"/>
          </p:nvPr>
        </p:nvSpPr>
        <p:spPr/>
        <p:txBody>
          <a:bodyPr/>
          <a:lstStyle/>
          <a:p>
            <a:endParaRPr lang="tr-TR">
              <a:solidFill>
                <a:srgbClr val="146194">
                  <a:lumMod val="50000"/>
                </a:srgbClr>
              </a:solidFill>
            </a:endParaRPr>
          </a:p>
        </p:txBody>
      </p:sp>
      <p:sp>
        <p:nvSpPr>
          <p:cNvPr id="9" name="Slayt Numarası Yer Tutucusu 8">
            <a:extLst>
              <a:ext uri="{FF2B5EF4-FFF2-40B4-BE49-F238E27FC236}">
                <a16:creationId xmlns:a16="http://schemas.microsoft.com/office/drawing/2014/main" id="{61D99F56-29CB-4A5A-8331-812958FD15B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4064810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413A66-2022-441C-972A-0E19C300924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7C751C5-F75D-41F7-8167-0926088D498D}"/>
              </a:ext>
            </a:extLst>
          </p:cNvPr>
          <p:cNvSpPr>
            <a:spLocks noGrp="1"/>
          </p:cNvSpPr>
          <p:nvPr>
            <p:ph type="dt" sz="half" idx="10"/>
          </p:nvPr>
        </p:nvSpPr>
        <p:spPr/>
        <p:txBody>
          <a:bodyPr/>
          <a:lstStyle/>
          <a:p>
            <a:fld id="{21DC5DC8-F11E-48F8-9119-938AA91D7F20}" type="datetime1">
              <a:rPr lang="tr-TR" smtClean="0">
                <a:solidFill>
                  <a:srgbClr val="146194">
                    <a:lumMod val="50000"/>
                  </a:srgbClr>
                </a:solidFill>
              </a:rPr>
              <a:t>13.12.2023</a:t>
            </a:fld>
            <a:endParaRPr lang="tr-TR">
              <a:solidFill>
                <a:srgbClr val="146194">
                  <a:lumMod val="50000"/>
                </a:srgbClr>
              </a:solidFill>
            </a:endParaRPr>
          </a:p>
        </p:txBody>
      </p:sp>
      <p:sp>
        <p:nvSpPr>
          <p:cNvPr id="4" name="Alt Bilgi Yer Tutucusu 3">
            <a:extLst>
              <a:ext uri="{FF2B5EF4-FFF2-40B4-BE49-F238E27FC236}">
                <a16:creationId xmlns:a16="http://schemas.microsoft.com/office/drawing/2014/main" id="{2842F254-74CE-4FE5-B355-CA0475A01517}"/>
              </a:ext>
            </a:extLst>
          </p:cNvPr>
          <p:cNvSpPr>
            <a:spLocks noGrp="1"/>
          </p:cNvSpPr>
          <p:nvPr>
            <p:ph type="ftr" sz="quarter" idx="11"/>
          </p:nvPr>
        </p:nvSpPr>
        <p:spPr/>
        <p:txBody>
          <a:bodyPr/>
          <a:lstStyle/>
          <a:p>
            <a:endParaRPr lang="tr-TR">
              <a:solidFill>
                <a:srgbClr val="146194">
                  <a:lumMod val="50000"/>
                </a:srgbClr>
              </a:solidFill>
            </a:endParaRPr>
          </a:p>
        </p:txBody>
      </p:sp>
      <p:sp>
        <p:nvSpPr>
          <p:cNvPr id="5" name="Slayt Numarası Yer Tutucusu 4">
            <a:extLst>
              <a:ext uri="{FF2B5EF4-FFF2-40B4-BE49-F238E27FC236}">
                <a16:creationId xmlns:a16="http://schemas.microsoft.com/office/drawing/2014/main" id="{A3A140E2-31F2-4BB9-A1EF-10E66125559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76483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24FF7533-E56C-4B1C-A16F-195D66C8016F}"/>
              </a:ext>
            </a:extLst>
          </p:cNvPr>
          <p:cNvSpPr>
            <a:spLocks noGrp="1"/>
          </p:cNvSpPr>
          <p:nvPr>
            <p:ph type="dt" sz="half" idx="10"/>
          </p:nvPr>
        </p:nvSpPr>
        <p:spPr/>
        <p:txBody>
          <a:bodyPr/>
          <a:lstStyle/>
          <a:p>
            <a:fld id="{2B3CC76A-9663-4FC1-B591-156EBCEFF6BA}" type="datetime1">
              <a:rPr lang="tr-TR" smtClean="0">
                <a:solidFill>
                  <a:srgbClr val="146194">
                    <a:lumMod val="50000"/>
                  </a:srgbClr>
                </a:solidFill>
              </a:rPr>
              <a:t>13.12.2023</a:t>
            </a:fld>
            <a:endParaRPr lang="tr-TR">
              <a:solidFill>
                <a:srgbClr val="146194">
                  <a:lumMod val="50000"/>
                </a:srgbClr>
              </a:solidFill>
            </a:endParaRPr>
          </a:p>
        </p:txBody>
      </p:sp>
      <p:sp>
        <p:nvSpPr>
          <p:cNvPr id="3" name="Alt Bilgi Yer Tutucusu 2">
            <a:extLst>
              <a:ext uri="{FF2B5EF4-FFF2-40B4-BE49-F238E27FC236}">
                <a16:creationId xmlns:a16="http://schemas.microsoft.com/office/drawing/2014/main" id="{9DD9D610-46ED-4AB8-8703-14168FEECFA4}"/>
              </a:ext>
            </a:extLst>
          </p:cNvPr>
          <p:cNvSpPr>
            <a:spLocks noGrp="1"/>
          </p:cNvSpPr>
          <p:nvPr>
            <p:ph type="ftr" sz="quarter" idx="11"/>
          </p:nvPr>
        </p:nvSpPr>
        <p:spPr/>
        <p:txBody>
          <a:bodyPr/>
          <a:lstStyle/>
          <a:p>
            <a:endParaRPr lang="tr-TR">
              <a:solidFill>
                <a:srgbClr val="146194">
                  <a:lumMod val="50000"/>
                </a:srgbClr>
              </a:solidFill>
            </a:endParaRPr>
          </a:p>
        </p:txBody>
      </p:sp>
      <p:sp>
        <p:nvSpPr>
          <p:cNvPr id="4" name="Slayt Numarası Yer Tutucusu 3">
            <a:extLst>
              <a:ext uri="{FF2B5EF4-FFF2-40B4-BE49-F238E27FC236}">
                <a16:creationId xmlns:a16="http://schemas.microsoft.com/office/drawing/2014/main" id="{4977B66C-846F-465C-A32F-D04BD91451FF}"/>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228183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06EE94-0797-4090-8A44-7303A5A6CBA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B54942E-86BA-4D8B-AC0C-51F2A54E8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3149643-C34D-4ADA-99BD-3F9E3F48E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387A9840-5E65-4940-B950-02E9061E0254}"/>
              </a:ext>
            </a:extLst>
          </p:cNvPr>
          <p:cNvSpPr>
            <a:spLocks noGrp="1"/>
          </p:cNvSpPr>
          <p:nvPr>
            <p:ph type="dt" sz="half" idx="10"/>
          </p:nvPr>
        </p:nvSpPr>
        <p:spPr/>
        <p:txBody>
          <a:bodyPr/>
          <a:lstStyle/>
          <a:p>
            <a:fld id="{BBC953C1-4AAC-459E-9FA1-F7A942CF8B99}" type="datetime1">
              <a:rPr lang="tr-TR" smtClean="0">
                <a:solidFill>
                  <a:srgbClr val="146194">
                    <a:lumMod val="50000"/>
                  </a:srgbClr>
                </a:solidFill>
              </a:rPr>
              <a:t>13.12.2023</a:t>
            </a:fld>
            <a:endParaRPr lang="tr-TR">
              <a:solidFill>
                <a:srgbClr val="146194">
                  <a:lumMod val="50000"/>
                </a:srgbClr>
              </a:solidFill>
            </a:endParaRPr>
          </a:p>
        </p:txBody>
      </p:sp>
      <p:sp>
        <p:nvSpPr>
          <p:cNvPr id="6" name="Alt Bilgi Yer Tutucusu 5">
            <a:extLst>
              <a:ext uri="{FF2B5EF4-FFF2-40B4-BE49-F238E27FC236}">
                <a16:creationId xmlns:a16="http://schemas.microsoft.com/office/drawing/2014/main" id="{5F262AC5-B3A8-45AF-A8AB-60DE0C3CD363}"/>
              </a:ext>
            </a:extLst>
          </p:cNvPr>
          <p:cNvSpPr>
            <a:spLocks noGrp="1"/>
          </p:cNvSpPr>
          <p:nvPr>
            <p:ph type="ftr" sz="quarter" idx="11"/>
          </p:nvPr>
        </p:nvSpPr>
        <p:spPr/>
        <p:txBody>
          <a:bodyPr/>
          <a:lstStyle/>
          <a:p>
            <a:endParaRPr lang="tr-TR">
              <a:solidFill>
                <a:srgbClr val="146194">
                  <a:lumMod val="50000"/>
                </a:srgbClr>
              </a:solidFill>
            </a:endParaRPr>
          </a:p>
        </p:txBody>
      </p:sp>
      <p:sp>
        <p:nvSpPr>
          <p:cNvPr id="7" name="Slayt Numarası Yer Tutucusu 6">
            <a:extLst>
              <a:ext uri="{FF2B5EF4-FFF2-40B4-BE49-F238E27FC236}">
                <a16:creationId xmlns:a16="http://schemas.microsoft.com/office/drawing/2014/main" id="{B9EFBC9A-46B2-46FB-B783-08409B8C9FF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60459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47B800B-32D7-43D4-B675-517B52894AC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DAB2C54-E533-4439-95FD-44939C4E8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BDA88115-BC50-47D9-B7C2-3803CC670E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C4F84B94-C9C1-4F2F-8CE2-8B09703C855B}"/>
              </a:ext>
            </a:extLst>
          </p:cNvPr>
          <p:cNvSpPr>
            <a:spLocks noGrp="1"/>
          </p:cNvSpPr>
          <p:nvPr>
            <p:ph type="dt" sz="half" idx="10"/>
          </p:nvPr>
        </p:nvSpPr>
        <p:spPr/>
        <p:txBody>
          <a:bodyPr/>
          <a:lstStyle/>
          <a:p>
            <a:fld id="{C0C94343-EBC0-4205-A04E-25C77C51C13A}" type="datetime1">
              <a:rPr lang="tr-TR" smtClean="0">
                <a:solidFill>
                  <a:srgbClr val="146194">
                    <a:lumMod val="50000"/>
                  </a:srgbClr>
                </a:solidFill>
              </a:rPr>
              <a:t>13.12.2023</a:t>
            </a:fld>
            <a:endParaRPr lang="tr-TR">
              <a:solidFill>
                <a:srgbClr val="146194">
                  <a:lumMod val="50000"/>
                </a:srgbClr>
              </a:solidFill>
            </a:endParaRPr>
          </a:p>
        </p:txBody>
      </p:sp>
      <p:sp>
        <p:nvSpPr>
          <p:cNvPr id="6" name="Alt Bilgi Yer Tutucusu 5">
            <a:extLst>
              <a:ext uri="{FF2B5EF4-FFF2-40B4-BE49-F238E27FC236}">
                <a16:creationId xmlns:a16="http://schemas.microsoft.com/office/drawing/2014/main" id="{FDEF0919-CC02-4608-BCAA-0B32AB44F895}"/>
              </a:ext>
            </a:extLst>
          </p:cNvPr>
          <p:cNvSpPr>
            <a:spLocks noGrp="1"/>
          </p:cNvSpPr>
          <p:nvPr>
            <p:ph type="ftr" sz="quarter" idx="11"/>
          </p:nvPr>
        </p:nvSpPr>
        <p:spPr/>
        <p:txBody>
          <a:bodyPr/>
          <a:lstStyle/>
          <a:p>
            <a:endParaRPr lang="tr-TR">
              <a:solidFill>
                <a:srgbClr val="146194">
                  <a:lumMod val="50000"/>
                </a:srgbClr>
              </a:solidFill>
            </a:endParaRPr>
          </a:p>
        </p:txBody>
      </p:sp>
      <p:sp>
        <p:nvSpPr>
          <p:cNvPr id="7" name="Slayt Numarası Yer Tutucusu 6">
            <a:extLst>
              <a:ext uri="{FF2B5EF4-FFF2-40B4-BE49-F238E27FC236}">
                <a16:creationId xmlns:a16="http://schemas.microsoft.com/office/drawing/2014/main" id="{F5494680-059F-414F-AD17-24C68EA4098A}"/>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3597755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7000"/>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106235D-7FF0-48D0-97B4-132442525A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6759B98-626E-4D31-A506-341F608621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3881B2B-D720-4023-BA14-00AE2D235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A5B99-ABA3-4283-9C69-2AB4941A1793}" type="datetime1">
              <a:rPr lang="tr-TR" smtClean="0">
                <a:solidFill>
                  <a:srgbClr val="146194">
                    <a:lumMod val="50000"/>
                  </a:srgbClr>
                </a:solidFill>
              </a:rPr>
              <a:t>13.12.2023</a:t>
            </a:fld>
            <a:endParaRPr lang="tr-TR">
              <a:solidFill>
                <a:srgbClr val="146194">
                  <a:lumMod val="50000"/>
                </a:srgbClr>
              </a:solidFill>
            </a:endParaRPr>
          </a:p>
        </p:txBody>
      </p:sp>
      <p:sp>
        <p:nvSpPr>
          <p:cNvPr id="5" name="Alt Bilgi Yer Tutucusu 4">
            <a:extLst>
              <a:ext uri="{FF2B5EF4-FFF2-40B4-BE49-F238E27FC236}">
                <a16:creationId xmlns:a16="http://schemas.microsoft.com/office/drawing/2014/main" id="{958DE99F-2CA0-4617-AA3E-9F2CD50A7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srgbClr val="146194">
                  <a:lumMod val="50000"/>
                </a:srgbClr>
              </a:solidFill>
            </a:endParaRPr>
          </a:p>
        </p:txBody>
      </p:sp>
      <p:sp>
        <p:nvSpPr>
          <p:cNvPr id="6" name="Slayt Numarası Yer Tutucusu 5">
            <a:extLst>
              <a:ext uri="{FF2B5EF4-FFF2-40B4-BE49-F238E27FC236}">
                <a16:creationId xmlns:a16="http://schemas.microsoft.com/office/drawing/2014/main" id="{CA057BB5-8982-428D-ABF9-55AE921044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90C93-D6D7-44D9-9D65-53880C4D84FB}" type="slidenum">
              <a:rPr lang="tr-TR" smtClean="0">
                <a:solidFill>
                  <a:srgbClr val="146194">
                    <a:lumMod val="50000"/>
                  </a:srgbClr>
                </a:solidFill>
              </a:rPr>
              <a:pPr/>
              <a:t>‹#›</a:t>
            </a:fld>
            <a:endParaRPr lang="tr-TR">
              <a:solidFill>
                <a:srgbClr val="146194">
                  <a:lumMod val="50000"/>
                </a:srgbClr>
              </a:solidFill>
            </a:endParaRPr>
          </a:p>
        </p:txBody>
      </p:sp>
    </p:spTree>
    <p:extLst>
      <p:ext uri="{BB962C8B-B14F-4D97-AF65-F5344CB8AC3E}">
        <p14:creationId xmlns:p14="http://schemas.microsoft.com/office/powerpoint/2010/main" val="149691702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7000"/>
          </a:stretch>
        </a:blipFill>
        <a:effectLst/>
      </p:bgPr>
    </p:bg>
    <p:spTree>
      <p:nvGrpSpPr>
        <p:cNvPr id="1" name=""/>
        <p:cNvGrpSpPr/>
        <p:nvPr/>
      </p:nvGrpSpPr>
      <p:grpSpPr>
        <a:xfrm>
          <a:off x="0" y="0"/>
          <a:ext cx="0" cy="0"/>
          <a:chOff x="0" y="0"/>
          <a:chExt cx="0" cy="0"/>
        </a:xfrm>
      </p:grpSpPr>
      <p:sp>
        <p:nvSpPr>
          <p:cNvPr id="28" name="Dikdörtgen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9" name="Dikdörtgen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0" name="Dikdörtgen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1" name="Dikdörtgen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2" name="Dikdörtgen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useBgFill="1">
        <p:nvSpPr>
          <p:cNvPr id="33" name="Yuvarlatılmış Dikdörtgen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useBgFill="1">
        <p:nvSpPr>
          <p:cNvPr id="34" name="Yuvarlatılmış Dikdörtgen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5" name="Dikdörtgen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6" name="Dikdörtgen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7" name="Dikdörtgen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8" name="Dikdörtgen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39" name="Dikdörtgen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40" name="Dikdörtgen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tr-TR" sz="1800" noProof="0" dirty="0"/>
          </a:p>
        </p:txBody>
      </p:sp>
      <p:sp>
        <p:nvSpPr>
          <p:cNvPr id="22" name="Başlık Yer Tutucusu 21"/>
          <p:cNvSpPr>
            <a:spLocks noGrp="1"/>
          </p:cNvSpPr>
          <p:nvPr>
            <p:ph type="title"/>
          </p:nvPr>
        </p:nvSpPr>
        <p:spPr>
          <a:xfrm>
            <a:off x="609600" y="1143000"/>
            <a:ext cx="10972800" cy="1066800"/>
          </a:xfrm>
          <a:prstGeom prst="rect">
            <a:avLst/>
          </a:prstGeom>
        </p:spPr>
        <p:txBody>
          <a:bodyPr vert="horz" rtlCol="0" anchor="ctr">
            <a:normAutofit/>
          </a:bodyPr>
          <a:lstStyle/>
          <a:p>
            <a:pPr rtl="0"/>
            <a:r>
              <a:rPr lang="tr-TR" noProof="0" dirty="0"/>
              <a:t>Asıl başlık stilini düzenlemek için tıklayın</a:t>
            </a:r>
          </a:p>
        </p:txBody>
      </p:sp>
      <p:sp>
        <p:nvSpPr>
          <p:cNvPr id="13" name="Metin Yer Tutucusu 12"/>
          <p:cNvSpPr>
            <a:spLocks noGrp="1"/>
          </p:cNvSpPr>
          <p:nvPr>
            <p:ph type="body" idx="1"/>
          </p:nvPr>
        </p:nvSpPr>
        <p:spPr>
          <a:xfrm>
            <a:off x="609600" y="2249424"/>
            <a:ext cx="10972800" cy="4325112"/>
          </a:xfrm>
          <a:prstGeom prst="rect">
            <a:avLst/>
          </a:prstGeom>
        </p:spPr>
        <p:txBody>
          <a:bodyPr vert="horz" rtlCol="0">
            <a:normAutofit/>
          </a:bodyPr>
          <a:lstStyle/>
          <a:p>
            <a:pPr lvl="0" rtl="0"/>
            <a:r>
              <a:rPr lang="tr-TR" noProof="0" dirty="0"/>
              <a:t>Asıl metin stillerini düzenle</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3" name="Alt Bilgi Yer Tutucusu 2"/>
          <p:cNvSpPr>
            <a:spLocks noGrp="1"/>
          </p:cNvSpPr>
          <p:nvPr>
            <p:ph type="ftr" sz="quarter" idx="3"/>
          </p:nvPr>
        </p:nvSpPr>
        <p:spPr>
          <a:xfrm>
            <a:off x="7010400" y="612648"/>
            <a:ext cx="1767840" cy="457200"/>
          </a:xfrm>
          <a:prstGeom prst="rect">
            <a:avLst/>
          </a:prstGeom>
        </p:spPr>
        <p:txBody>
          <a:bodyPr vert="horz" rtlCol="0"/>
          <a:lstStyle>
            <a:lvl1pPr algn="r" eaLnBrk="1" latinLnBrk="0" hangingPunct="1">
              <a:defRPr kumimoji="0" sz="1100">
                <a:solidFill>
                  <a:schemeClr val="accent2">
                    <a:lumMod val="75000"/>
                  </a:schemeClr>
                </a:solidFill>
              </a:defRPr>
            </a:lvl1pPr>
          </a:lstStyle>
          <a:p>
            <a:pPr rtl="0"/>
            <a:r>
              <a:rPr lang="tr-TR" noProof="0" dirty="0"/>
              <a:t>Alt bilgi ekleme</a:t>
            </a:r>
          </a:p>
        </p:txBody>
      </p:sp>
      <p:sp>
        <p:nvSpPr>
          <p:cNvPr id="14" name="Tarih Yer Tutucusu 13"/>
          <p:cNvSpPr>
            <a:spLocks noGrp="1"/>
          </p:cNvSpPr>
          <p:nvPr>
            <p:ph type="dt" sz="half" idx="2"/>
          </p:nvPr>
        </p:nvSpPr>
        <p:spPr>
          <a:xfrm>
            <a:off x="8782048" y="612648"/>
            <a:ext cx="1276352" cy="457200"/>
          </a:xfrm>
          <a:prstGeom prst="rect">
            <a:avLst/>
          </a:prstGeom>
        </p:spPr>
        <p:txBody>
          <a:bodyPr vert="horz" rtlCol="0"/>
          <a:lstStyle>
            <a:lvl1pPr algn="l" eaLnBrk="1" latinLnBrk="0" hangingPunct="1">
              <a:defRPr kumimoji="0" sz="1100">
                <a:solidFill>
                  <a:schemeClr val="accent2">
                    <a:lumMod val="75000"/>
                  </a:schemeClr>
                </a:solidFill>
              </a:defRPr>
            </a:lvl1pPr>
          </a:lstStyle>
          <a:p>
            <a:fld id="{6DF83B3C-77AE-4A03-A167-914AB6EB0A38}" type="datetime1">
              <a:rPr lang="tr-TR" smtClean="0"/>
              <a:t>13.12.2023</a:t>
            </a:fld>
            <a:endParaRPr lang="tr-TR" dirty="0"/>
          </a:p>
        </p:txBody>
      </p:sp>
      <p:sp>
        <p:nvSpPr>
          <p:cNvPr id="23" name="Slayt Numarası Yer Tutucusu 22"/>
          <p:cNvSpPr>
            <a:spLocks noGrp="1"/>
          </p:cNvSpPr>
          <p:nvPr>
            <p:ph type="sldNum" sz="quarter" idx="4"/>
          </p:nvPr>
        </p:nvSpPr>
        <p:spPr>
          <a:xfrm>
            <a:off x="10899648" y="2272"/>
            <a:ext cx="1016000" cy="365760"/>
          </a:xfrm>
          <a:prstGeom prst="rect">
            <a:avLst/>
          </a:prstGeom>
        </p:spPr>
        <p:txBody>
          <a:bodyPr vert="horz" rtlCol="0" anchor="b"/>
          <a:lstStyle>
            <a:lvl1pPr algn="r" eaLnBrk="1" latinLnBrk="0" hangingPunct="1">
              <a:defRPr kumimoji="0" sz="1800">
                <a:solidFill>
                  <a:srgbClr val="FFFFFF"/>
                </a:solidFill>
              </a:defRPr>
            </a:lvl1pPr>
          </a:lstStyle>
          <a:p>
            <a:pPr rtl="0"/>
            <a:fld id="{401CF334-2D5C-4859-84A6-CA7E6E43FAEB}" type="slidenum">
              <a:rPr lang="tr-TR" noProof="0" smtClean="0"/>
              <a:t>‹#›</a:t>
            </a:fld>
            <a:endParaRPr lang="tr-TR" noProof="0" dirty="0"/>
          </a:p>
        </p:txBody>
      </p:sp>
    </p:spTree>
    <p:extLst>
      <p:ext uri="{BB962C8B-B14F-4D97-AF65-F5344CB8AC3E}">
        <p14:creationId xmlns:p14="http://schemas.microsoft.com/office/powerpoint/2010/main" val="295185167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8.tmp"/><Relationship Id="rId7" Type="http://schemas.openxmlformats.org/officeDocument/2006/relationships/chart" Target="../charts/chart6.xml"/><Relationship Id="rId2" Type="http://schemas.openxmlformats.org/officeDocument/2006/relationships/image" Target="../media/image27.tmp"/><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fif"/><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hyperlink" Target="https://www.batmanmeslekiegitimcalistayi.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2328290-41BF-F601-C132-842AEFBDE04B}"/>
              </a:ext>
            </a:extLst>
          </p:cNvPr>
          <p:cNvPicPr>
            <a:picLocks noChangeAspect="1"/>
          </p:cNvPicPr>
          <p:nvPr/>
        </p:nvPicPr>
        <p:blipFill>
          <a:blip r:embed="rId3"/>
          <a:stretch>
            <a:fillRect/>
          </a:stretch>
        </p:blipFill>
        <p:spPr>
          <a:xfrm>
            <a:off x="502986" y="366310"/>
            <a:ext cx="3005588" cy="3017782"/>
          </a:xfrm>
          <a:prstGeom prst="rect">
            <a:avLst/>
          </a:prstGeom>
        </p:spPr>
      </p:pic>
      <p:sp>
        <p:nvSpPr>
          <p:cNvPr id="4" name="Metin kutusu 3"/>
          <p:cNvSpPr txBox="1"/>
          <p:nvPr/>
        </p:nvSpPr>
        <p:spPr>
          <a:xfrm>
            <a:off x="3985146" y="4144480"/>
            <a:ext cx="3193575" cy="461665"/>
          </a:xfrm>
          <a:prstGeom prst="rect">
            <a:avLst/>
          </a:prstGeom>
          <a:solidFill>
            <a:schemeClr val="tx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30.11.2023 - 01.12.2023</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Metin kutusu 14">
            <a:extLst>
              <a:ext uri="{FF2B5EF4-FFF2-40B4-BE49-F238E27FC236}">
                <a16:creationId xmlns:a16="http://schemas.microsoft.com/office/drawing/2014/main" id="{4520A67F-B79C-B76E-F2BB-6E1532BADD36}"/>
              </a:ext>
            </a:extLst>
          </p:cNvPr>
          <p:cNvSpPr txBox="1"/>
          <p:nvPr/>
        </p:nvSpPr>
        <p:spPr>
          <a:xfrm>
            <a:off x="3508574" y="0"/>
            <a:ext cx="6671186" cy="332398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BATMAN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İL MİLLİ EĞİTİM MÜDÜRLÜĞÜ</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lang="tr-TR" sz="3600" b="1" dirty="0">
                <a:solidFill>
                  <a:prstClr val="white"/>
                </a:solidFill>
                <a:latin typeface="Calibri" panose="020F0502020204030204" pitchFamily="34" charset="0"/>
                <a:cs typeface="Calibri" panose="020F0502020204030204" pitchFamily="34" charset="0"/>
              </a:rPr>
              <a:t>EĞİTİM-İSTİHDAM İLİŞKİSİNİ GÜÇLENDİRME ÇALIŞTAYI</a:t>
            </a:r>
            <a:endParaRPr kumimoji="0" lang="tr-TR"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0236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75883" y="34215"/>
            <a:ext cx="7726904" cy="769441"/>
          </a:xfrm>
          <a:prstGeom prst="rect">
            <a:avLst/>
          </a:prstGeom>
          <a:noFill/>
        </p:spPr>
        <p:txBody>
          <a:bodyPr wrap="square" rtlCol="0">
            <a:spAutoFit/>
          </a:bodyPr>
          <a:lstStyle/>
          <a:p>
            <a:pPr algn="ctr"/>
            <a:r>
              <a:rPr lang="tr-TR" sz="2400" b="1" dirty="0">
                <a:solidFill>
                  <a:schemeClr val="bg1"/>
                </a:solidFill>
                <a:latin typeface="Times New Roman" pitchFamily="18" charset="0"/>
                <a:cs typeface="Times New Roman" pitchFamily="18" charset="0"/>
              </a:rPr>
              <a:t> </a:t>
            </a:r>
            <a:r>
              <a:rPr lang="tr-TR" sz="2000" b="1" dirty="0">
                <a:solidFill>
                  <a:schemeClr val="bg1"/>
                </a:solidFill>
                <a:latin typeface="Times New Roman" pitchFamily="18" charset="0"/>
                <a:cs typeface="Times New Roman" pitchFamily="18" charset="0"/>
              </a:rPr>
              <a:t>TEKNOLOJİDEKİ GELİŞME İLE MESLEKLERİN</a:t>
            </a:r>
          </a:p>
          <a:p>
            <a:pPr algn="ctr"/>
            <a:r>
              <a:rPr lang="tr-TR" sz="2000" b="1" dirty="0">
                <a:solidFill>
                  <a:schemeClr val="bg1"/>
                </a:solidFill>
                <a:latin typeface="Times New Roman" pitchFamily="18" charset="0"/>
                <a:cs typeface="Times New Roman" pitchFamily="18" charset="0"/>
              </a:rPr>
              <a:t>DURUMU- 1</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4" name="Resim 3">
            <a:extLst>
              <a:ext uri="{FF2B5EF4-FFF2-40B4-BE49-F238E27FC236}">
                <a16:creationId xmlns:a16="http://schemas.microsoft.com/office/drawing/2014/main" id="{9DDA18BD-E927-42E1-9874-6E1A2B6818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5021" y="1230677"/>
            <a:ext cx="9317766" cy="5083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Metin kutusu 9">
            <a:extLst>
              <a:ext uri="{FF2B5EF4-FFF2-40B4-BE49-F238E27FC236}">
                <a16:creationId xmlns:a16="http://schemas.microsoft.com/office/drawing/2014/main" id="{4FA716C8-14D2-45AE-94C0-D9DBDEEA805A}"/>
              </a:ext>
            </a:extLst>
          </p:cNvPr>
          <p:cNvSpPr txBox="1"/>
          <p:nvPr/>
        </p:nvSpPr>
        <p:spPr>
          <a:xfrm>
            <a:off x="10963718" y="6533204"/>
            <a:ext cx="1133644" cy="230832"/>
          </a:xfrm>
          <a:prstGeom prst="rect">
            <a:avLst/>
          </a:prstGeom>
          <a:noFill/>
        </p:spPr>
        <p:txBody>
          <a:bodyPr wrap="none" rtlCol="0">
            <a:spAutoFit/>
          </a:bodyPr>
          <a:lstStyle/>
          <a:p>
            <a:r>
              <a:rPr lang="tr-TR" sz="900" dirty="0"/>
              <a:t>Ussal ŞAHBAZ/ 2020</a:t>
            </a:r>
          </a:p>
        </p:txBody>
      </p:sp>
      <p:sp>
        <p:nvSpPr>
          <p:cNvPr id="2" name="Slayt Numarası Yer Tutucusu 1">
            <a:extLst>
              <a:ext uri="{FF2B5EF4-FFF2-40B4-BE49-F238E27FC236}">
                <a16:creationId xmlns:a16="http://schemas.microsoft.com/office/drawing/2014/main" id="{6C1A381D-5BEE-759F-F607-A5F93648D3A2}"/>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10</a:t>
            </a:fld>
            <a:endParaRPr lang="tr-TR">
              <a:solidFill>
                <a:srgbClr val="146194">
                  <a:lumMod val="50000"/>
                </a:srgbClr>
              </a:solidFill>
            </a:endParaRPr>
          </a:p>
        </p:txBody>
      </p:sp>
    </p:spTree>
    <p:extLst>
      <p:ext uri="{BB962C8B-B14F-4D97-AF65-F5344CB8AC3E}">
        <p14:creationId xmlns:p14="http://schemas.microsoft.com/office/powerpoint/2010/main" val="252332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272258" y="136525"/>
            <a:ext cx="9476830" cy="738664"/>
          </a:xfrm>
          <a:prstGeom prst="rect">
            <a:avLst/>
          </a:prstGeom>
          <a:noFill/>
        </p:spPr>
        <p:txBody>
          <a:bodyPr wrap="square" rtlCol="0">
            <a:spAutoFit/>
          </a:bodyPr>
          <a:lstStyle/>
          <a:p>
            <a:pPr algn="ctr"/>
            <a:r>
              <a:rPr lang="tr-TR" sz="2400" b="1" dirty="0">
                <a:solidFill>
                  <a:schemeClr val="bg1"/>
                </a:solidFill>
                <a:latin typeface="Times New Roman" pitchFamily="18" charset="0"/>
                <a:cs typeface="Times New Roman" pitchFamily="18" charset="0"/>
              </a:rPr>
              <a:t> </a:t>
            </a:r>
            <a:r>
              <a:rPr lang="tr-TR" b="1" dirty="0">
                <a:solidFill>
                  <a:schemeClr val="bg1"/>
                </a:solidFill>
                <a:latin typeface="Times New Roman" pitchFamily="18" charset="0"/>
                <a:cs typeface="Times New Roman" pitchFamily="18" charset="0"/>
              </a:rPr>
              <a:t>TEKNOLOJİDEKİ GELİŞME İLE MESLEKLERİN</a:t>
            </a:r>
          </a:p>
          <a:p>
            <a:pPr algn="ctr"/>
            <a:r>
              <a:rPr lang="tr-TR" b="1" dirty="0">
                <a:solidFill>
                  <a:schemeClr val="bg1"/>
                </a:solidFill>
                <a:latin typeface="Times New Roman" pitchFamily="18" charset="0"/>
                <a:cs typeface="Times New Roman" pitchFamily="18" charset="0"/>
              </a:rPr>
              <a:t>DURUMU -2</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4" name="Resim 3">
            <a:extLst>
              <a:ext uri="{FF2B5EF4-FFF2-40B4-BE49-F238E27FC236}">
                <a16:creationId xmlns:a16="http://schemas.microsoft.com/office/drawing/2014/main" id="{9DDA18BD-E927-42E1-9874-6E1A2B6818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0599" y="1187976"/>
            <a:ext cx="9793119" cy="51683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Metin kutusu 9">
            <a:extLst>
              <a:ext uri="{FF2B5EF4-FFF2-40B4-BE49-F238E27FC236}">
                <a16:creationId xmlns:a16="http://schemas.microsoft.com/office/drawing/2014/main" id="{4FA716C8-14D2-45AE-94C0-D9DBDEEA805A}"/>
              </a:ext>
            </a:extLst>
          </p:cNvPr>
          <p:cNvSpPr txBox="1"/>
          <p:nvPr/>
        </p:nvSpPr>
        <p:spPr>
          <a:xfrm>
            <a:off x="10963718" y="6533204"/>
            <a:ext cx="1133644" cy="230832"/>
          </a:xfrm>
          <a:prstGeom prst="rect">
            <a:avLst/>
          </a:prstGeom>
          <a:noFill/>
        </p:spPr>
        <p:txBody>
          <a:bodyPr wrap="none" rtlCol="0">
            <a:spAutoFit/>
          </a:bodyPr>
          <a:lstStyle/>
          <a:p>
            <a:r>
              <a:rPr lang="tr-TR" sz="900" dirty="0"/>
              <a:t>Ussal ŞAHBAZ/ 2020</a:t>
            </a:r>
          </a:p>
        </p:txBody>
      </p:sp>
      <p:sp>
        <p:nvSpPr>
          <p:cNvPr id="2" name="Slayt Numarası Yer Tutucusu 1">
            <a:extLst>
              <a:ext uri="{FF2B5EF4-FFF2-40B4-BE49-F238E27FC236}">
                <a16:creationId xmlns:a16="http://schemas.microsoft.com/office/drawing/2014/main" id="{A44D9F72-C192-4B78-9E46-4111F78A51D6}"/>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11</a:t>
            </a:fld>
            <a:endParaRPr lang="tr-TR">
              <a:solidFill>
                <a:srgbClr val="146194">
                  <a:lumMod val="50000"/>
                </a:srgbClr>
              </a:solidFill>
            </a:endParaRPr>
          </a:p>
        </p:txBody>
      </p:sp>
    </p:spTree>
    <p:extLst>
      <p:ext uri="{BB962C8B-B14F-4D97-AF65-F5344CB8AC3E}">
        <p14:creationId xmlns:p14="http://schemas.microsoft.com/office/powerpoint/2010/main" val="2313848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10695" y="244775"/>
            <a:ext cx="7726904" cy="461665"/>
          </a:xfrm>
          <a:prstGeom prst="rect">
            <a:avLst/>
          </a:prstGeom>
          <a:noFill/>
        </p:spPr>
        <p:txBody>
          <a:bodyPr wrap="square" rtlCol="0">
            <a:spAutoFit/>
          </a:bodyPr>
          <a:lstStyle/>
          <a:p>
            <a:pPr algn="ctr"/>
            <a:r>
              <a:rPr lang="tr-TR" sz="2400" b="1" dirty="0">
                <a:solidFill>
                  <a:schemeClr val="bg1"/>
                </a:solidFill>
                <a:latin typeface="Times New Roman" pitchFamily="18" charset="0"/>
                <a:cs typeface="Times New Roman" pitchFamily="18" charset="0"/>
              </a:rPr>
              <a:t>GELECEĞİN MESLEKLERİNDE DEĞİŞİM</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FF0138E3-67A4-C8FD-9F6A-4106A2B2D85F}"/>
              </a:ext>
            </a:extLst>
          </p:cNvPr>
          <p:cNvSpPr>
            <a:spLocks noGrp="1"/>
          </p:cNvSpPr>
          <p:nvPr>
            <p:ph type="sldNum" sz="quarter" idx="12"/>
          </p:nvPr>
        </p:nvSpPr>
        <p:spPr>
          <a:xfrm>
            <a:off x="8640008" y="6295591"/>
            <a:ext cx="2743200" cy="365125"/>
          </a:xfrm>
        </p:spPr>
        <p:txBody>
          <a:bodyPr/>
          <a:lstStyle/>
          <a:p>
            <a:fld id="{13C90C93-D6D7-44D9-9D65-53880C4D84FB}" type="slidenum">
              <a:rPr lang="tr-TR" smtClean="0">
                <a:solidFill>
                  <a:srgbClr val="146194">
                    <a:lumMod val="50000"/>
                  </a:srgbClr>
                </a:solidFill>
              </a:rPr>
              <a:pPr/>
              <a:t>12</a:t>
            </a:fld>
            <a:endParaRPr lang="tr-TR">
              <a:solidFill>
                <a:srgbClr val="146194">
                  <a:lumMod val="50000"/>
                </a:srgbClr>
              </a:solidFill>
            </a:endParaRPr>
          </a:p>
        </p:txBody>
      </p:sp>
      <p:pic>
        <p:nvPicPr>
          <p:cNvPr id="5" name="Resim 4">
            <a:extLst>
              <a:ext uri="{FF2B5EF4-FFF2-40B4-BE49-F238E27FC236}">
                <a16:creationId xmlns:a16="http://schemas.microsoft.com/office/drawing/2014/main" id="{70BBD125-EA57-E4FD-63BE-24509BF73FFF}"/>
              </a:ext>
            </a:extLst>
          </p:cNvPr>
          <p:cNvPicPr>
            <a:picLocks noChangeAspect="1"/>
          </p:cNvPicPr>
          <p:nvPr/>
        </p:nvPicPr>
        <p:blipFill>
          <a:blip r:embed="rId3"/>
          <a:stretch>
            <a:fillRect/>
          </a:stretch>
        </p:blipFill>
        <p:spPr>
          <a:xfrm>
            <a:off x="7541342" y="1826879"/>
            <a:ext cx="4132812" cy="3204241"/>
          </a:xfrm>
          <a:prstGeom prst="rect">
            <a:avLst/>
          </a:prstGeom>
          <a:effectLst>
            <a:glow rad="228600">
              <a:srgbClr val="FF0000">
                <a:alpha val="40000"/>
              </a:srgbClr>
            </a:glow>
          </a:effectLst>
        </p:spPr>
      </p:pic>
      <p:sp>
        <p:nvSpPr>
          <p:cNvPr id="9" name="Content Placeholder 2">
            <a:extLst>
              <a:ext uri="{FF2B5EF4-FFF2-40B4-BE49-F238E27FC236}">
                <a16:creationId xmlns:a16="http://schemas.microsoft.com/office/drawing/2014/main" id="{51BEADCB-58E7-44A3-B3DF-111668B11B35}"/>
              </a:ext>
            </a:extLst>
          </p:cNvPr>
          <p:cNvSpPr txBox="1">
            <a:spLocks/>
          </p:cNvSpPr>
          <p:nvPr/>
        </p:nvSpPr>
        <p:spPr>
          <a:xfrm>
            <a:off x="466064" y="1461754"/>
            <a:ext cx="6303226" cy="48338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tr-TR" sz="2500" dirty="0"/>
              <a:t> </a:t>
            </a:r>
            <a:r>
              <a:rPr lang="en-US" sz="3200" dirty="0"/>
              <a:t>Geleceğin mesleklerinin sadece </a:t>
            </a:r>
            <a:r>
              <a:rPr lang="en-US" sz="3200" dirty="0">
                <a:solidFill>
                  <a:srgbClr val="FF0000"/>
                </a:solidFill>
              </a:rPr>
              <a:t>%7’si </a:t>
            </a:r>
            <a:r>
              <a:rPr lang="en-US" sz="3200" dirty="0"/>
              <a:t>günümüzde oluşmuş durumda.</a:t>
            </a:r>
            <a:endParaRPr lang="tr-TR" sz="3200" dirty="0"/>
          </a:p>
          <a:p>
            <a:pPr marL="0" indent="0">
              <a:buNone/>
            </a:pPr>
            <a:endParaRPr lang="tr-TR" sz="2000" dirty="0"/>
          </a:p>
          <a:p>
            <a:pPr>
              <a:buFont typeface="Wingdings" panose="05000000000000000000" pitchFamily="2" charset="2"/>
              <a:buChar char="ü"/>
            </a:pPr>
            <a:r>
              <a:rPr lang="en-US" sz="3200" dirty="0"/>
              <a:t> Geçmişte adlandırılan mesleklerin </a:t>
            </a:r>
            <a:r>
              <a:rPr lang="en-US" sz="3200" dirty="0">
                <a:solidFill>
                  <a:srgbClr val="FF0000"/>
                </a:solidFill>
              </a:rPr>
              <a:t>%87’si </a:t>
            </a:r>
            <a:r>
              <a:rPr lang="en-US" sz="3200" dirty="0"/>
              <a:t>gelecekte yok olacak, isim değiştirecek, ek birtakım teknolojiler ile modifiye edilerek adlandırılacak. </a:t>
            </a:r>
          </a:p>
        </p:txBody>
      </p:sp>
    </p:spTree>
    <p:extLst>
      <p:ext uri="{BB962C8B-B14F-4D97-AF65-F5344CB8AC3E}">
        <p14:creationId xmlns:p14="http://schemas.microsoft.com/office/powerpoint/2010/main" val="3906900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87652" y="184530"/>
            <a:ext cx="7726904" cy="400110"/>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 </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5 Metin kutusu">
            <a:extLst>
              <a:ext uri="{FF2B5EF4-FFF2-40B4-BE49-F238E27FC236}">
                <a16:creationId xmlns:a16="http://schemas.microsoft.com/office/drawing/2014/main" id="{31501D04-B73D-4946-921B-8DF1D7B8F2EE}"/>
              </a:ext>
            </a:extLst>
          </p:cNvPr>
          <p:cNvSpPr txBox="1"/>
          <p:nvPr/>
        </p:nvSpPr>
        <p:spPr>
          <a:xfrm>
            <a:off x="2793136" y="129410"/>
            <a:ext cx="7726904" cy="523220"/>
          </a:xfrm>
          <a:prstGeom prst="rect">
            <a:avLst/>
          </a:prstGeom>
          <a:noFill/>
        </p:spPr>
        <p:txBody>
          <a:bodyPr wrap="square" rtlCol="0">
            <a:spAutoFit/>
          </a:bodyPr>
          <a:lstStyle/>
          <a:p>
            <a:pPr algn="ctr"/>
            <a:r>
              <a:rPr lang="tr-TR" sz="2800" b="1" dirty="0">
                <a:solidFill>
                  <a:schemeClr val="bg1"/>
                </a:solidFill>
                <a:cs typeface="Times New Roman" pitchFamily="18" charset="0"/>
              </a:rPr>
              <a:t>12. KALKINMA PLANI – Madde 4</a:t>
            </a:r>
          </a:p>
        </p:txBody>
      </p:sp>
      <p:pic>
        <p:nvPicPr>
          <p:cNvPr id="4" name="Resim 3">
            <a:extLst>
              <a:ext uri="{FF2B5EF4-FFF2-40B4-BE49-F238E27FC236}">
                <a16:creationId xmlns:a16="http://schemas.microsoft.com/office/drawing/2014/main" id="{AC749A27-91C0-4BFE-A349-5AE6B7FBB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62" y="1820487"/>
            <a:ext cx="2758378" cy="3804341"/>
          </a:xfrm>
          <a:prstGeom prst="rect">
            <a:avLst/>
          </a:prstGeom>
          <a:solidFill>
            <a:srgbClr val="FFFFFF">
              <a:shade val="85000"/>
            </a:srgbClr>
          </a:solidFill>
          <a:ln w="190500" cap="rnd">
            <a:solidFill>
              <a:srgbClr val="FFFFFF"/>
            </a:solidFill>
          </a:ln>
          <a:effectLst>
            <a:glow rad="228600">
              <a:srgbClr val="FF0000">
                <a:alpha val="40000"/>
              </a:srgb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Metin kutusu 10">
            <a:extLst>
              <a:ext uri="{FF2B5EF4-FFF2-40B4-BE49-F238E27FC236}">
                <a16:creationId xmlns:a16="http://schemas.microsoft.com/office/drawing/2014/main" id="{57472FA6-D597-4A83-B2AA-37FEFC49C5F4}"/>
              </a:ext>
            </a:extLst>
          </p:cNvPr>
          <p:cNvSpPr txBox="1"/>
          <p:nvPr/>
        </p:nvSpPr>
        <p:spPr>
          <a:xfrm>
            <a:off x="562067" y="1062832"/>
            <a:ext cx="7409837" cy="5258876"/>
          </a:xfrm>
          <a:prstGeom prst="rect">
            <a:avLst/>
          </a:prstGeom>
          <a:noFill/>
        </p:spPr>
        <p:txBody>
          <a:bodyPr wrap="square">
            <a:spAutoFit/>
          </a:bodyPr>
          <a:lstStyle/>
          <a:p>
            <a:pPr marR="230505" eaLnBrk="0" hangingPunct="0">
              <a:lnSpc>
                <a:spcPct val="140000"/>
              </a:lnSpc>
              <a:spcBef>
                <a:spcPts val="410"/>
              </a:spcBef>
              <a:spcAft>
                <a:spcPts val="800"/>
              </a:spcAft>
              <a:tabLst>
                <a:tab pos="368300" algn="l"/>
              </a:tabLst>
            </a:pPr>
            <a:r>
              <a:rPr lang="tr-TR"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On İkinci Kalkınma Planı  ;</a:t>
            </a:r>
            <a:endParaRPr lang="tr-TR" sz="18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342900" marR="230505" lvl="0" indent="-342900" algn="just" eaLnBrk="0" hangingPunct="0">
              <a:lnSpc>
                <a:spcPct val="140000"/>
              </a:lnSpc>
              <a:spcBef>
                <a:spcPts val="410"/>
              </a:spcBef>
              <a:spcAft>
                <a:spcPts val="0"/>
              </a:spcAft>
              <a:buFont typeface="Wingdings" panose="05000000000000000000" pitchFamily="2" charset="2"/>
              <a:buChar char="Ø"/>
              <a:tabLst>
                <a:tab pos="368300" algn="l"/>
              </a:tabLst>
            </a:pPr>
            <a:r>
              <a:rPr lang="tr-TR" sz="1800" dirty="0">
                <a:effectLst/>
                <a:latin typeface="Calibri" panose="020F0502020204030204" pitchFamily="34" charset="0"/>
                <a:ea typeface="Times New Roman" panose="02020603050405020304" pitchFamily="18" charset="0"/>
              </a:rPr>
              <a:t>Çevreye duyarlı, afetlere dayanıklı, </a:t>
            </a:r>
            <a:endParaRPr lang="tr-TR" sz="2000" dirty="0">
              <a:effectLst/>
              <a:latin typeface="Arial" panose="020B0604020202020204" pitchFamily="34" charset="0"/>
              <a:ea typeface="Times New Roman" panose="02020603050405020304" pitchFamily="18" charset="0"/>
            </a:endParaRPr>
          </a:p>
          <a:p>
            <a:pPr marL="342900" marR="230505" lvl="0" indent="-342900" algn="just" eaLnBrk="0" hangingPunct="0">
              <a:lnSpc>
                <a:spcPct val="140000"/>
              </a:lnSpc>
              <a:spcBef>
                <a:spcPts val="410"/>
              </a:spcBef>
              <a:spcAft>
                <a:spcPts val="0"/>
              </a:spcAft>
              <a:buFont typeface="Wingdings" panose="05000000000000000000" pitchFamily="2" charset="2"/>
              <a:buChar char="Ø"/>
              <a:tabLst>
                <a:tab pos="368300" algn="l"/>
              </a:tabLst>
            </a:pPr>
            <a:r>
              <a:rPr lang="tr-TR" sz="1800" dirty="0">
                <a:effectLst/>
                <a:latin typeface="Calibri" panose="020F0502020204030204" pitchFamily="34" charset="0"/>
                <a:ea typeface="Times New Roman" panose="02020603050405020304" pitchFamily="18" charset="0"/>
              </a:rPr>
              <a:t>İleri teknolojiye dayalı yüksek katma değer üreten, </a:t>
            </a:r>
            <a:endParaRPr lang="tr-TR" sz="2000" dirty="0">
              <a:effectLst/>
              <a:latin typeface="Arial" panose="020B0604020202020204" pitchFamily="34" charset="0"/>
              <a:ea typeface="Times New Roman" panose="02020603050405020304" pitchFamily="18" charset="0"/>
            </a:endParaRPr>
          </a:p>
          <a:p>
            <a:pPr marL="342900" marR="230505" lvl="0" indent="-342900" algn="just" eaLnBrk="0" hangingPunct="0">
              <a:lnSpc>
                <a:spcPct val="140000"/>
              </a:lnSpc>
              <a:spcBef>
                <a:spcPts val="410"/>
              </a:spcBef>
              <a:spcAft>
                <a:spcPts val="0"/>
              </a:spcAft>
              <a:buFont typeface="Wingdings" panose="05000000000000000000" pitchFamily="2" charset="2"/>
              <a:buChar char="Ø"/>
              <a:tabLst>
                <a:tab pos="368300" algn="l"/>
              </a:tabLst>
            </a:pPr>
            <a:r>
              <a:rPr lang="tr-TR" sz="1800" dirty="0">
                <a:effectLst/>
                <a:latin typeface="Calibri" panose="020F0502020204030204" pitchFamily="34" charset="0"/>
                <a:ea typeface="Times New Roman" panose="02020603050405020304" pitchFamily="18" charset="0"/>
              </a:rPr>
              <a:t>Geliri adil paylaşan, </a:t>
            </a:r>
            <a:endParaRPr lang="tr-TR" sz="2000" dirty="0">
              <a:effectLst/>
              <a:latin typeface="Arial" panose="020B0604020202020204" pitchFamily="34" charset="0"/>
              <a:ea typeface="Times New Roman" panose="02020603050405020304" pitchFamily="18" charset="0"/>
            </a:endParaRPr>
          </a:p>
          <a:p>
            <a:pPr marL="342900" marR="230505" lvl="0" indent="-342900" algn="just" eaLnBrk="0" hangingPunct="0">
              <a:lnSpc>
                <a:spcPct val="140000"/>
              </a:lnSpc>
              <a:spcBef>
                <a:spcPts val="410"/>
              </a:spcBef>
              <a:spcAft>
                <a:spcPts val="0"/>
              </a:spcAft>
              <a:buFont typeface="Wingdings" panose="05000000000000000000" pitchFamily="2" charset="2"/>
              <a:buChar char="Ø"/>
              <a:tabLst>
                <a:tab pos="368300" algn="l"/>
              </a:tabLst>
            </a:pPr>
            <a:r>
              <a:rPr lang="tr-TR" sz="1800" dirty="0">
                <a:effectLst/>
                <a:latin typeface="Calibri" panose="020F0502020204030204" pitchFamily="34" charset="0"/>
                <a:ea typeface="Times New Roman" panose="02020603050405020304" pitchFamily="18" charset="0"/>
              </a:rPr>
              <a:t>İstikrarlı, güçlü ve müreffeh bir Türkiye vizyonuyla hazırlanmış  5 ana eksenden oluşur.</a:t>
            </a:r>
            <a:endParaRPr lang="tr-TR" sz="2000" dirty="0">
              <a:effectLst/>
              <a:latin typeface="Arial" panose="020B0604020202020204" pitchFamily="34" charset="0"/>
              <a:ea typeface="Times New Roman" panose="02020603050405020304" pitchFamily="18" charset="0"/>
            </a:endParaRPr>
          </a:p>
          <a:p>
            <a:pPr marR="230505" algn="just" eaLnBrk="0" hangingPunct="0">
              <a:lnSpc>
                <a:spcPct val="140000"/>
              </a:lnSpc>
              <a:spcBef>
                <a:spcPts val="410"/>
              </a:spcBef>
              <a:spcAft>
                <a:spcPts val="800"/>
              </a:spcAft>
              <a:tabLst>
                <a:tab pos="368300" algn="l"/>
              </a:tabLst>
            </a:pPr>
            <a:r>
              <a:rPr lang="tr-TR" sz="2000" b="1" dirty="0">
                <a:solidFill>
                  <a:srgbClr val="0F715D"/>
                </a:solidFill>
                <a:effectLst/>
                <a:latin typeface="Calibri" panose="020F0502020204030204" pitchFamily="34" charset="0"/>
                <a:ea typeface="Calibri" panose="020F0502020204030204" pitchFamily="34" charset="0"/>
                <a:cs typeface="Calibri" panose="020F0502020204030204" pitchFamily="34" charset="0"/>
              </a:rPr>
              <a:t>Yeşil</a:t>
            </a:r>
            <a:r>
              <a:rPr lang="tr-TR" b="1" dirty="0">
                <a:latin typeface="Calibri" panose="020F0502020204030204" pitchFamily="34" charset="0"/>
                <a:ea typeface="Calibri" panose="020F0502020204030204" pitchFamily="34" charset="0"/>
                <a:cs typeface="Calibri" panose="020F0502020204030204" pitchFamily="34" charset="0"/>
              </a:rPr>
              <a:t> </a:t>
            </a:r>
            <a:r>
              <a:rPr lang="tr-TR" sz="1800" b="1" dirty="0">
                <a:effectLst/>
                <a:latin typeface="Calibri" panose="020F0502020204030204" pitchFamily="34" charset="0"/>
                <a:ea typeface="Calibri" panose="020F0502020204030204" pitchFamily="34" charset="0"/>
                <a:cs typeface="Calibri" panose="020F0502020204030204" pitchFamily="34" charset="0"/>
              </a:rPr>
              <a:t>ve </a:t>
            </a:r>
            <a:r>
              <a:rPr lang="tr-TR" sz="20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dijital</a:t>
            </a:r>
            <a:r>
              <a:rPr lang="tr-TR" sz="18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r>
              <a:rPr lang="tr-TR" sz="1800" b="1" dirty="0">
                <a:effectLst/>
                <a:latin typeface="Calibri" panose="020F0502020204030204" pitchFamily="34" charset="0"/>
                <a:ea typeface="Calibri" panose="020F0502020204030204" pitchFamily="34" charset="0"/>
                <a:cs typeface="Calibri" panose="020F0502020204030204" pitchFamily="34" charset="0"/>
              </a:rPr>
              <a:t>dönüşümü </a:t>
            </a:r>
            <a:r>
              <a:rPr lang="tr-TR" sz="1800" dirty="0">
                <a:effectLst/>
                <a:latin typeface="Calibri" panose="020F0502020204030204" pitchFamily="34" charset="0"/>
                <a:ea typeface="Calibri" panose="020F0502020204030204" pitchFamily="34" charset="0"/>
                <a:cs typeface="Calibri" panose="020F0502020204030204" pitchFamily="34" charset="0"/>
              </a:rPr>
              <a:t>odağa alan, sanayi sektörünün tarım ve hizmetler sektörleriyle bütünleşik olarak başat rol üstlendiği, ülkemizin dünya ticaretindeki konumunun güçlendiği, kaliteli  finansman imkanlarının sağlandığı, azami istihdam oluşturan istikrarlı bir büyüme modeli</a:t>
            </a:r>
            <a:r>
              <a:rPr lang="tr-TR" sz="1800" spc="-20" dirty="0">
                <a:effectLst/>
                <a:latin typeface="Calibri" panose="020F0502020204030204" pitchFamily="34" charset="0"/>
                <a:ea typeface="Calibri" panose="020F0502020204030204" pitchFamily="34" charset="0"/>
                <a:cs typeface="Calibri" panose="020F0502020204030204" pitchFamily="34" charset="0"/>
              </a:rPr>
              <a:t> </a:t>
            </a:r>
            <a:r>
              <a:rPr lang="tr-TR" sz="1800" dirty="0">
                <a:effectLst/>
                <a:latin typeface="Calibri" panose="020F0502020204030204" pitchFamily="34" charset="0"/>
                <a:ea typeface="Calibri" panose="020F0502020204030204" pitchFamily="34" charset="0"/>
                <a:cs typeface="Calibri" panose="020F0502020204030204" pitchFamily="34" charset="0"/>
              </a:rPr>
              <a:t>uygulanacaktır.</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R="230505" eaLnBrk="0" hangingPunct="0">
              <a:lnSpc>
                <a:spcPct val="140000"/>
              </a:lnSpc>
              <a:spcBef>
                <a:spcPts val="410"/>
              </a:spcBef>
              <a:spcAft>
                <a:spcPts val="800"/>
              </a:spcAft>
              <a:tabLst>
                <a:tab pos="368300" algn="l"/>
              </a:tabLst>
            </a:pPr>
            <a:r>
              <a:rPr lang="tr-TR" sz="1800" dirty="0">
                <a:effectLst/>
                <a:latin typeface="Calibri" panose="020F0502020204030204" pitchFamily="34" charset="0"/>
                <a:ea typeface="Calibri" panose="020F0502020204030204" pitchFamily="34" charset="0"/>
                <a:cs typeface="Calibri" panose="020F0502020204030204" pitchFamily="34" charset="0"/>
              </a:rPr>
              <a:t>(On İkinci Kalkınma Planı / 4. Madde)</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ayt Numarası Yer Tutucusu 1">
            <a:extLst>
              <a:ext uri="{FF2B5EF4-FFF2-40B4-BE49-F238E27FC236}">
                <a16:creationId xmlns:a16="http://schemas.microsoft.com/office/drawing/2014/main" id="{0B61967B-AA5B-AEE4-B6B7-E21E7F69DA41}"/>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13</a:t>
            </a:fld>
            <a:endParaRPr lang="tr-TR" dirty="0">
              <a:solidFill>
                <a:srgbClr val="146194">
                  <a:lumMod val="50000"/>
                </a:srgbClr>
              </a:solidFill>
            </a:endParaRPr>
          </a:p>
        </p:txBody>
      </p:sp>
    </p:spTree>
    <p:extLst>
      <p:ext uri="{BB962C8B-B14F-4D97-AF65-F5344CB8AC3E}">
        <p14:creationId xmlns:p14="http://schemas.microsoft.com/office/powerpoint/2010/main" val="2813700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87652" y="184530"/>
            <a:ext cx="7726904" cy="400110"/>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 </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5 Metin kutusu">
            <a:extLst>
              <a:ext uri="{FF2B5EF4-FFF2-40B4-BE49-F238E27FC236}">
                <a16:creationId xmlns:a16="http://schemas.microsoft.com/office/drawing/2014/main" id="{31501D04-B73D-4946-921B-8DF1D7B8F2EE}"/>
              </a:ext>
            </a:extLst>
          </p:cNvPr>
          <p:cNvSpPr txBox="1"/>
          <p:nvPr/>
        </p:nvSpPr>
        <p:spPr>
          <a:xfrm>
            <a:off x="2793136" y="129410"/>
            <a:ext cx="7726904" cy="523220"/>
          </a:xfrm>
          <a:prstGeom prst="rect">
            <a:avLst/>
          </a:prstGeom>
          <a:noFill/>
        </p:spPr>
        <p:txBody>
          <a:bodyPr wrap="square" rtlCol="0">
            <a:spAutoFit/>
          </a:bodyPr>
          <a:lstStyle/>
          <a:p>
            <a:pPr algn="ctr"/>
            <a:r>
              <a:rPr lang="tr-TR" sz="2800" b="1" dirty="0">
                <a:solidFill>
                  <a:schemeClr val="bg1"/>
                </a:solidFill>
                <a:cs typeface="Times New Roman" pitchFamily="18" charset="0"/>
              </a:rPr>
              <a:t>12. KALKINMA PLANI - Madde 253</a:t>
            </a:r>
          </a:p>
        </p:txBody>
      </p:sp>
      <p:sp>
        <p:nvSpPr>
          <p:cNvPr id="9" name="Metin kutusu 8">
            <a:extLst>
              <a:ext uri="{FF2B5EF4-FFF2-40B4-BE49-F238E27FC236}">
                <a16:creationId xmlns:a16="http://schemas.microsoft.com/office/drawing/2014/main" id="{DAE1DCD9-41EA-420C-B128-BB555C588D09}"/>
              </a:ext>
            </a:extLst>
          </p:cNvPr>
          <p:cNvSpPr txBox="1"/>
          <p:nvPr/>
        </p:nvSpPr>
        <p:spPr>
          <a:xfrm>
            <a:off x="10520040" y="6558054"/>
            <a:ext cx="1604639" cy="230832"/>
          </a:xfrm>
          <a:prstGeom prst="rect">
            <a:avLst/>
          </a:prstGeom>
          <a:noFill/>
        </p:spPr>
        <p:txBody>
          <a:bodyPr wrap="square">
            <a:spAutoFit/>
          </a:bodyPr>
          <a:lstStyle/>
          <a:p>
            <a:r>
              <a:rPr lang="tr-TR" sz="900" dirty="0"/>
              <a:t>https://onikinciplan.sbb.gov.tr</a:t>
            </a:r>
          </a:p>
        </p:txBody>
      </p:sp>
      <p:sp>
        <p:nvSpPr>
          <p:cNvPr id="3" name="Metin kutusu 2">
            <a:extLst>
              <a:ext uri="{FF2B5EF4-FFF2-40B4-BE49-F238E27FC236}">
                <a16:creationId xmlns:a16="http://schemas.microsoft.com/office/drawing/2014/main" id="{333264D5-7B94-4744-AB76-75F16CFF3B89}"/>
              </a:ext>
            </a:extLst>
          </p:cNvPr>
          <p:cNvSpPr txBox="1"/>
          <p:nvPr/>
        </p:nvSpPr>
        <p:spPr>
          <a:xfrm>
            <a:off x="723046" y="1240210"/>
            <a:ext cx="9596761" cy="4896725"/>
          </a:xfrm>
          <a:prstGeom prst="rect">
            <a:avLst/>
          </a:prstGeom>
          <a:solidFill>
            <a:schemeClr val="bg1"/>
          </a:solidFill>
        </p:spPr>
        <p:txBody>
          <a:bodyPr wrap="square" rtlCol="0">
            <a:spAutoFit/>
          </a:bodyPr>
          <a:lstStyle/>
          <a:p>
            <a:pPr marL="285750" indent="-285750" algn="just">
              <a:lnSpc>
                <a:spcPct val="140000"/>
              </a:lnSpc>
              <a:spcBef>
                <a:spcPts val="600"/>
              </a:spcBef>
              <a:spcAft>
                <a:spcPts val="800"/>
              </a:spcAft>
              <a:buFont typeface="Wingdings" panose="05000000000000000000" pitchFamily="2" charset="2"/>
              <a:buChar char="ü"/>
            </a:pPr>
            <a:r>
              <a:rPr lang="tr-TR" dirty="0"/>
              <a:t>Yeşil ve dijital dönüşümle beraber yeni iş yapma biçimlerinin ve farklı mesleklerin ortaya çıkması, uzaktan, bağımsız ve esnek çalışmanın norm haline gelmesi muhtemeldir. </a:t>
            </a:r>
          </a:p>
          <a:p>
            <a:pPr marL="285750" indent="-285750" algn="just">
              <a:lnSpc>
                <a:spcPct val="140000"/>
              </a:lnSpc>
              <a:spcBef>
                <a:spcPts val="600"/>
              </a:spcBef>
              <a:spcAft>
                <a:spcPts val="800"/>
              </a:spcAft>
              <a:buFont typeface="Wingdings" panose="05000000000000000000" pitchFamily="2" charset="2"/>
              <a:buChar char="ü"/>
            </a:pPr>
            <a:r>
              <a:rPr lang="tr-TR" dirty="0"/>
              <a:t>Robotik ve yapay zeka gibi dijital teknolojilerde sağlanacak ilerlemelerle iş gücü piyasası tarihi bir değişim geçirecek, bu yüzyılın ortasında bazı meslek ve işlerin kazanması bazılarının kaybetmesi belirginleşecek, bazı meslek grupları ise ortadan kalkacaktır.</a:t>
            </a:r>
          </a:p>
          <a:p>
            <a:pPr marL="285750" indent="-285750" algn="just">
              <a:lnSpc>
                <a:spcPct val="140000"/>
              </a:lnSpc>
              <a:spcBef>
                <a:spcPts val="600"/>
              </a:spcBef>
              <a:spcAft>
                <a:spcPts val="800"/>
              </a:spcAft>
              <a:buFont typeface="Wingdings" panose="05000000000000000000" pitchFamily="2" charset="2"/>
              <a:buChar char="ü"/>
            </a:pPr>
            <a:r>
              <a:rPr lang="tr-TR" dirty="0"/>
              <a:t> Gelecekte varlığını sürdürecek işlerin çoğunlukla insanların üstünlüklerini koruyabileceği özellikler gösteren sezgisel, duygusal ve sosyal zeka, sosyal etkileşim, ortak akıl ya da sağduyu gerektirecek işler olması beklenmektedir. </a:t>
            </a:r>
          </a:p>
          <a:p>
            <a:pPr marL="285750" indent="-285750" algn="just">
              <a:lnSpc>
                <a:spcPct val="140000"/>
              </a:lnSpc>
              <a:spcBef>
                <a:spcPts val="600"/>
              </a:spcBef>
              <a:spcAft>
                <a:spcPts val="800"/>
              </a:spcAft>
              <a:buFont typeface="Wingdings" panose="05000000000000000000" pitchFamily="2" charset="2"/>
              <a:buChar char="ü"/>
            </a:pPr>
            <a:r>
              <a:rPr lang="tr-TR" dirty="0"/>
              <a:t>Meslekler dönüşürken bugün ismi dahi bilinmeyen pek çok yeni meslek ortaya çıkacak, düşük nitelikli işlere olan talep keskin bir şekilde azalırken sürekli eğitim ve beceri gelişimi daha önemli hale gelecektir.</a:t>
            </a:r>
          </a:p>
        </p:txBody>
      </p:sp>
      <p:sp>
        <p:nvSpPr>
          <p:cNvPr id="2" name="Slayt Numarası Yer Tutucusu 1">
            <a:extLst>
              <a:ext uri="{FF2B5EF4-FFF2-40B4-BE49-F238E27FC236}">
                <a16:creationId xmlns:a16="http://schemas.microsoft.com/office/drawing/2014/main" id="{B41D23D0-A2B7-2F67-DFCF-9D6EDCDEB7F4}"/>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14</a:t>
            </a:fld>
            <a:endParaRPr lang="tr-TR">
              <a:solidFill>
                <a:srgbClr val="146194">
                  <a:lumMod val="50000"/>
                </a:srgbClr>
              </a:solidFill>
            </a:endParaRPr>
          </a:p>
        </p:txBody>
      </p:sp>
    </p:spTree>
    <p:extLst>
      <p:ext uri="{BB962C8B-B14F-4D97-AF65-F5344CB8AC3E}">
        <p14:creationId xmlns:p14="http://schemas.microsoft.com/office/powerpoint/2010/main" val="129788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87652" y="184530"/>
            <a:ext cx="7726904" cy="400110"/>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 </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5 Metin kutusu">
            <a:extLst>
              <a:ext uri="{FF2B5EF4-FFF2-40B4-BE49-F238E27FC236}">
                <a16:creationId xmlns:a16="http://schemas.microsoft.com/office/drawing/2014/main" id="{31501D04-B73D-4946-921B-8DF1D7B8F2EE}"/>
              </a:ext>
            </a:extLst>
          </p:cNvPr>
          <p:cNvSpPr txBox="1"/>
          <p:nvPr/>
        </p:nvSpPr>
        <p:spPr>
          <a:xfrm>
            <a:off x="2793136" y="129410"/>
            <a:ext cx="7726904" cy="523220"/>
          </a:xfrm>
          <a:prstGeom prst="rect">
            <a:avLst/>
          </a:prstGeom>
          <a:noFill/>
        </p:spPr>
        <p:txBody>
          <a:bodyPr wrap="square" rtlCol="0">
            <a:spAutoFit/>
          </a:bodyPr>
          <a:lstStyle/>
          <a:p>
            <a:pPr algn="ctr"/>
            <a:r>
              <a:rPr lang="tr-TR" sz="2800" b="1" dirty="0">
                <a:solidFill>
                  <a:schemeClr val="bg1"/>
                </a:solidFill>
                <a:cs typeface="Times New Roman" pitchFamily="18" charset="0"/>
              </a:rPr>
              <a:t>12. KALKINMA PLANI- Madde 254</a:t>
            </a:r>
          </a:p>
        </p:txBody>
      </p:sp>
      <p:sp>
        <p:nvSpPr>
          <p:cNvPr id="9" name="Metin kutusu 8">
            <a:extLst>
              <a:ext uri="{FF2B5EF4-FFF2-40B4-BE49-F238E27FC236}">
                <a16:creationId xmlns:a16="http://schemas.microsoft.com/office/drawing/2014/main" id="{DAE1DCD9-41EA-420C-B128-BB555C588D09}"/>
              </a:ext>
            </a:extLst>
          </p:cNvPr>
          <p:cNvSpPr txBox="1"/>
          <p:nvPr/>
        </p:nvSpPr>
        <p:spPr>
          <a:xfrm>
            <a:off x="10520040" y="6558054"/>
            <a:ext cx="1604639" cy="230832"/>
          </a:xfrm>
          <a:prstGeom prst="rect">
            <a:avLst/>
          </a:prstGeom>
          <a:noFill/>
        </p:spPr>
        <p:txBody>
          <a:bodyPr wrap="square">
            <a:spAutoFit/>
          </a:bodyPr>
          <a:lstStyle/>
          <a:p>
            <a:r>
              <a:rPr lang="tr-TR" sz="900" dirty="0"/>
              <a:t>https://onikinciplan.sbb.gov.tr</a:t>
            </a:r>
          </a:p>
        </p:txBody>
      </p:sp>
      <p:sp>
        <p:nvSpPr>
          <p:cNvPr id="3" name="Metin kutusu 2">
            <a:extLst>
              <a:ext uri="{FF2B5EF4-FFF2-40B4-BE49-F238E27FC236}">
                <a16:creationId xmlns:a16="http://schemas.microsoft.com/office/drawing/2014/main" id="{333264D5-7B94-4744-AB76-75F16CFF3B89}"/>
              </a:ext>
            </a:extLst>
          </p:cNvPr>
          <p:cNvSpPr txBox="1"/>
          <p:nvPr/>
        </p:nvSpPr>
        <p:spPr>
          <a:xfrm>
            <a:off x="814487" y="1266037"/>
            <a:ext cx="10200069" cy="4506875"/>
          </a:xfrm>
          <a:prstGeom prst="rect">
            <a:avLst/>
          </a:prstGeom>
          <a:noFill/>
        </p:spPr>
        <p:txBody>
          <a:bodyPr wrap="square" rtlCol="0">
            <a:spAutoFit/>
          </a:bodyPr>
          <a:lstStyle/>
          <a:p>
            <a:pPr marL="285750" indent="-285750" algn="just">
              <a:lnSpc>
                <a:spcPct val="140000"/>
              </a:lnSpc>
              <a:spcBef>
                <a:spcPts val="600"/>
              </a:spcBef>
              <a:spcAft>
                <a:spcPts val="800"/>
              </a:spcAft>
              <a:buFont typeface="Wingdings" panose="05000000000000000000" pitchFamily="2" charset="2"/>
              <a:buChar char="ü"/>
            </a:pPr>
            <a:r>
              <a:rPr lang="tr-TR" sz="1900" dirty="0"/>
              <a:t>Bu gelişmelere bağlı olarak eğitimde belirli bilgi ve becerileri öğretmeye odaklanmak yerine, bilgiyi en doğru yerden elde etme becerilerinin kazandırılması öne çıkacaktır. Analitik, sistematik, eleştirel düşünme, karar alma, sorun çözme, etkin iletişim kurabilme, çevreyle uyum becerisi ve liderlik gibi yetkinlikler edinilmesinin gelecekte daha çok önem kazanacağı öngörülmektedir.</a:t>
            </a:r>
          </a:p>
          <a:p>
            <a:pPr marL="285750" indent="-285750" algn="just">
              <a:lnSpc>
                <a:spcPct val="140000"/>
              </a:lnSpc>
              <a:spcBef>
                <a:spcPts val="600"/>
              </a:spcBef>
              <a:spcAft>
                <a:spcPts val="800"/>
              </a:spcAft>
              <a:buFont typeface="Wingdings" panose="05000000000000000000" pitchFamily="2" charset="2"/>
              <a:buChar char="ü"/>
            </a:pPr>
            <a:r>
              <a:rPr lang="tr-TR" sz="1900" dirty="0"/>
              <a:t> Eğitimin genelinde, dijital teknolojilerin ileri düzeyde kullanımı, kişiselleştirilmiş öğrenme deneyimleri, sanal ve artırılmış gerçeklik ve yapay zeka uygulamaları yaygınlaşırken bireyin yetişmesinde yüksek donanımlı öğretmenlik ve </a:t>
            </a:r>
            <a:r>
              <a:rPr lang="tr-TR" sz="1900" dirty="0" err="1"/>
              <a:t>yönderlik</a:t>
            </a:r>
            <a:r>
              <a:rPr lang="tr-TR" sz="1900" dirty="0"/>
              <a:t> ile sosyal etkileşim önemini artırarak koruyacaktır. </a:t>
            </a:r>
          </a:p>
          <a:p>
            <a:pPr marL="285750" indent="-285750" algn="just">
              <a:lnSpc>
                <a:spcPct val="140000"/>
              </a:lnSpc>
              <a:spcBef>
                <a:spcPts val="600"/>
              </a:spcBef>
              <a:spcAft>
                <a:spcPts val="800"/>
              </a:spcAft>
              <a:buFont typeface="Wingdings" panose="05000000000000000000" pitchFamily="2" charset="2"/>
              <a:buChar char="ü"/>
            </a:pPr>
            <a:r>
              <a:rPr lang="tr-TR" sz="1900" dirty="0"/>
              <a:t>Geleceğin eğitim uygulamaları erişilebilirlik, çeşitlendirme ve kişiselleştirme üzerine odaklanacak, eğitim müfredatı yeni bilgi ve becerilerin geliştirilmesini önceleyecektir.</a:t>
            </a:r>
          </a:p>
        </p:txBody>
      </p:sp>
      <p:sp>
        <p:nvSpPr>
          <p:cNvPr id="2" name="Slayt Numarası Yer Tutucusu 1">
            <a:extLst>
              <a:ext uri="{FF2B5EF4-FFF2-40B4-BE49-F238E27FC236}">
                <a16:creationId xmlns:a16="http://schemas.microsoft.com/office/drawing/2014/main" id="{F5DD8766-8959-FCCA-CB5E-70CFA760DE4C}"/>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15</a:t>
            </a:fld>
            <a:endParaRPr lang="tr-TR">
              <a:solidFill>
                <a:srgbClr val="146194">
                  <a:lumMod val="50000"/>
                </a:srgbClr>
              </a:solidFill>
            </a:endParaRPr>
          </a:p>
        </p:txBody>
      </p:sp>
    </p:spTree>
    <p:extLst>
      <p:ext uri="{BB962C8B-B14F-4D97-AF65-F5344CB8AC3E}">
        <p14:creationId xmlns:p14="http://schemas.microsoft.com/office/powerpoint/2010/main" val="1833844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87652" y="184530"/>
            <a:ext cx="7726904" cy="400110"/>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 </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9" name="Metin kutusu 8">
            <a:extLst>
              <a:ext uri="{FF2B5EF4-FFF2-40B4-BE49-F238E27FC236}">
                <a16:creationId xmlns:a16="http://schemas.microsoft.com/office/drawing/2014/main" id="{DAE1DCD9-41EA-420C-B128-BB555C588D09}"/>
              </a:ext>
            </a:extLst>
          </p:cNvPr>
          <p:cNvSpPr txBox="1"/>
          <p:nvPr/>
        </p:nvSpPr>
        <p:spPr>
          <a:xfrm>
            <a:off x="10520040" y="6558054"/>
            <a:ext cx="1604639" cy="230832"/>
          </a:xfrm>
          <a:prstGeom prst="rect">
            <a:avLst/>
          </a:prstGeom>
          <a:noFill/>
        </p:spPr>
        <p:txBody>
          <a:bodyPr wrap="square">
            <a:spAutoFit/>
          </a:bodyPr>
          <a:lstStyle/>
          <a:p>
            <a:r>
              <a:rPr lang="tr-TR" sz="900" dirty="0"/>
              <a:t>https://onikinciplan.sbb.gov.tr</a:t>
            </a:r>
          </a:p>
        </p:txBody>
      </p:sp>
      <p:sp>
        <p:nvSpPr>
          <p:cNvPr id="3" name="Metin kutusu 2">
            <a:extLst>
              <a:ext uri="{FF2B5EF4-FFF2-40B4-BE49-F238E27FC236}">
                <a16:creationId xmlns:a16="http://schemas.microsoft.com/office/drawing/2014/main" id="{333264D5-7B94-4744-AB76-75F16CFF3B89}"/>
              </a:ext>
            </a:extLst>
          </p:cNvPr>
          <p:cNvSpPr txBox="1"/>
          <p:nvPr/>
        </p:nvSpPr>
        <p:spPr>
          <a:xfrm>
            <a:off x="674703" y="975805"/>
            <a:ext cx="10781175" cy="5661358"/>
          </a:xfrm>
          <a:prstGeom prst="rect">
            <a:avLst/>
          </a:prstGeom>
          <a:noFill/>
        </p:spPr>
        <p:txBody>
          <a:bodyPr wrap="square" rtlCol="0">
            <a:spAutoFit/>
          </a:bodyPr>
          <a:lstStyle/>
          <a:p>
            <a:pPr>
              <a:lnSpc>
                <a:spcPct val="107000"/>
              </a:lnSpc>
              <a:spcAft>
                <a:spcPts val="800"/>
              </a:spcAft>
            </a:pPr>
            <a:r>
              <a:rPr lang="tr-TR" sz="3200" b="1" dirty="0">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2053 Türkiye Hedefi !</a:t>
            </a:r>
            <a:endParaRPr lang="tr-TR" sz="16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İlk 10 ekonomi,</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Yüksek teknolojili sanayilerin imalat sanayi  ihracatında yüzde 17'ye</a:t>
            </a:r>
            <a:r>
              <a:rPr lang="tr-TR" sz="2400" spc="-16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yükseltilmesi,</a:t>
            </a:r>
            <a:r>
              <a:rPr lang="tr-TR" sz="2400" spc="-165" dirty="0">
                <a:latin typeface="Calibri" panose="020F0502020204030204" pitchFamily="34" charset="0"/>
                <a:ea typeface="Times New Roman" panose="02020603050405020304" pitchFamily="18" charset="0"/>
              </a:rPr>
              <a:t> </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Savunma</a:t>
            </a:r>
            <a:r>
              <a:rPr lang="tr-TR" sz="2400" spc="-14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sanayii</a:t>
            </a:r>
            <a:r>
              <a:rPr lang="tr-TR" sz="2400" spc="-14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ihracatında ilk 5 ülke arasında yer alması,</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Dünyanın en değerli 100 markası arasında en az 5 markaya sahip olması,</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İşsizlik oranın yüzde 5'in altına inmesi.</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İş gücü içerisinde yükseköğretim mezunlarının payının yüzde 55</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15-24 yaş grubunda eğitimde ve istihdamda olmayanların oranın ise tek haneye</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En</a:t>
            </a:r>
            <a:r>
              <a:rPr lang="tr-TR" sz="2400" spc="-8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az</a:t>
            </a:r>
            <a:r>
              <a:rPr lang="tr-TR" sz="2400" spc="-6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5</a:t>
            </a:r>
            <a:r>
              <a:rPr lang="tr-TR" sz="2400" spc="-9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üniversitemizin</a:t>
            </a:r>
            <a:r>
              <a:rPr lang="tr-TR" sz="2400" spc="-11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dünyanın</a:t>
            </a:r>
            <a:r>
              <a:rPr lang="tr-TR" sz="2400" spc="-5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ilk</a:t>
            </a:r>
            <a:r>
              <a:rPr lang="tr-TR" sz="2400" spc="-9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100</a:t>
            </a:r>
            <a:r>
              <a:rPr lang="tr-TR" sz="2400" spc="-9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üniversitesi</a:t>
            </a:r>
            <a:r>
              <a:rPr lang="tr-TR" sz="2400" spc="-6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arasında yer alması,</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Küresel yenilik endeksi içinde ilk 10 ülke arasına girilmesi ,</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Ar-Ge harcamalarının</a:t>
            </a:r>
            <a:r>
              <a:rPr lang="tr-TR" sz="2400" spc="-9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milli</a:t>
            </a:r>
            <a:r>
              <a:rPr lang="tr-TR" sz="2400" spc="-11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gelirdeki</a:t>
            </a:r>
            <a:r>
              <a:rPr lang="tr-TR" sz="2400" spc="-4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payının</a:t>
            </a:r>
            <a:r>
              <a:rPr lang="tr-TR" sz="2400" spc="-3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 4</a:t>
            </a:r>
            <a:r>
              <a:rPr lang="tr-TR" sz="2400" spc="-9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düzeyine</a:t>
            </a:r>
            <a:r>
              <a:rPr lang="tr-TR" sz="2400" spc="-5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yükselmesi</a:t>
            </a:r>
            <a:r>
              <a:rPr lang="tr-TR" sz="2400" spc="-50" dirty="0">
                <a:latin typeface="Calibri" panose="020F0502020204030204" pitchFamily="34" charset="0"/>
                <a:ea typeface="Times New Roman" panose="02020603050405020304" pitchFamily="18" charset="0"/>
              </a:rPr>
              <a:t>,</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İnsani</a:t>
            </a:r>
            <a:r>
              <a:rPr lang="tr-TR" sz="2400" spc="-10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Gelişme</a:t>
            </a:r>
            <a:r>
              <a:rPr lang="tr-TR" sz="2400" spc="-6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Endeksi</a:t>
            </a:r>
            <a:r>
              <a:rPr lang="tr-TR" sz="2400" spc="-8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sıralamasında</a:t>
            </a:r>
            <a:r>
              <a:rPr lang="tr-TR" sz="2400" spc="-5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ilk</a:t>
            </a:r>
            <a:r>
              <a:rPr lang="tr-TR" sz="2400" spc="-9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20</a:t>
            </a:r>
            <a:r>
              <a:rPr lang="tr-TR" sz="2400" spc="-9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ülke</a:t>
            </a:r>
            <a:r>
              <a:rPr lang="tr-TR" sz="2400" spc="-70"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arasına</a:t>
            </a:r>
            <a:r>
              <a:rPr lang="tr-TR" sz="2400" spc="-55" dirty="0">
                <a:latin typeface="Calibri" panose="020F0502020204030204" pitchFamily="34" charset="0"/>
                <a:ea typeface="Times New Roman" panose="02020603050405020304" pitchFamily="18" charset="0"/>
              </a:rPr>
              <a:t> </a:t>
            </a:r>
            <a:r>
              <a:rPr lang="tr-TR" sz="2400" dirty="0">
                <a:latin typeface="Calibri" panose="020F0502020204030204" pitchFamily="34" charset="0"/>
                <a:ea typeface="Times New Roman" panose="02020603050405020304" pitchFamily="18" charset="0"/>
              </a:rPr>
              <a:t>girmek,</a:t>
            </a:r>
            <a:endParaRPr lang="tr-TR" sz="2400" dirty="0">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Ø"/>
            </a:pPr>
            <a:r>
              <a:rPr lang="tr-TR" sz="2400" dirty="0">
                <a:latin typeface="Calibri" panose="020F0502020204030204" pitchFamily="34" charset="0"/>
                <a:ea typeface="Times New Roman" panose="02020603050405020304" pitchFamily="18" charset="0"/>
              </a:rPr>
              <a:t>2053 yılına kadar net sıfır emisyona ulaşmak 2053 hedeflerimiz arasındadır.</a:t>
            </a:r>
            <a:endParaRPr lang="tr-TR" dirty="0">
              <a:latin typeface="Calibri" panose="020F0502020204030204" pitchFamily="34" charset="0"/>
              <a:ea typeface="Times New Roman" panose="02020603050405020304" pitchFamily="18" charset="0"/>
            </a:endParaRPr>
          </a:p>
          <a:p>
            <a:pPr marL="342900" lvl="0" indent="-342900" algn="just">
              <a:buFont typeface="Wingdings" panose="05000000000000000000" pitchFamily="2" charset="2"/>
              <a:buChar char="Ø"/>
            </a:pPr>
            <a:endParaRPr lang="tr-TR"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tr-TR" sz="1400" i="1" dirty="0">
                <a:effectLst/>
                <a:latin typeface="Calibri" panose="020F0502020204030204" pitchFamily="34" charset="0"/>
                <a:ea typeface="Times New Roman" panose="02020603050405020304" pitchFamily="18" charset="0"/>
              </a:rPr>
              <a:t>….( daha fazlası  için On İkinci Kalkınma Planına bakınız.)</a:t>
            </a:r>
            <a:endParaRPr lang="tr-TR" sz="1400" i="1" dirty="0">
              <a:effectLst/>
              <a:latin typeface="Arial" panose="020B0604020202020204" pitchFamily="34" charset="0"/>
              <a:ea typeface="Times New Roman" panose="02020603050405020304" pitchFamily="18" charset="0"/>
            </a:endParaRPr>
          </a:p>
        </p:txBody>
      </p:sp>
      <p:sp>
        <p:nvSpPr>
          <p:cNvPr id="2" name="Slayt Numarası Yer Tutucusu 1">
            <a:extLst>
              <a:ext uri="{FF2B5EF4-FFF2-40B4-BE49-F238E27FC236}">
                <a16:creationId xmlns:a16="http://schemas.microsoft.com/office/drawing/2014/main" id="{2C6B36C8-3446-2F59-0120-980AD2B70763}"/>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16</a:t>
            </a:fld>
            <a:endParaRPr lang="tr-TR">
              <a:solidFill>
                <a:srgbClr val="146194">
                  <a:lumMod val="50000"/>
                </a:srgbClr>
              </a:solidFill>
            </a:endParaRPr>
          </a:p>
        </p:txBody>
      </p:sp>
      <p:sp>
        <p:nvSpPr>
          <p:cNvPr id="8" name="5 Metin kutusu">
            <a:extLst>
              <a:ext uri="{FF2B5EF4-FFF2-40B4-BE49-F238E27FC236}">
                <a16:creationId xmlns:a16="http://schemas.microsoft.com/office/drawing/2014/main" id="{31501D04-B73D-4946-921B-8DF1D7B8F2EE}"/>
              </a:ext>
            </a:extLst>
          </p:cNvPr>
          <p:cNvSpPr txBox="1"/>
          <p:nvPr/>
        </p:nvSpPr>
        <p:spPr>
          <a:xfrm>
            <a:off x="2793136" y="190050"/>
            <a:ext cx="7726904" cy="461665"/>
          </a:xfrm>
          <a:prstGeom prst="rect">
            <a:avLst/>
          </a:prstGeom>
          <a:noFill/>
        </p:spPr>
        <p:txBody>
          <a:bodyPr wrap="square" rtlCol="0">
            <a:spAutoFit/>
          </a:bodyPr>
          <a:lstStyle/>
          <a:p>
            <a:pPr algn="ctr"/>
            <a:r>
              <a:rPr lang="tr-TR" sz="2400" b="1" dirty="0">
                <a:solidFill>
                  <a:schemeClr val="bg1"/>
                </a:solidFill>
                <a:cs typeface="Times New Roman" pitchFamily="18" charset="0"/>
              </a:rPr>
              <a:t>12. KALKINMA PLANI -  Madde 264 - 284 ÖZET </a:t>
            </a:r>
          </a:p>
        </p:txBody>
      </p:sp>
    </p:spTree>
    <p:extLst>
      <p:ext uri="{BB962C8B-B14F-4D97-AF65-F5344CB8AC3E}">
        <p14:creationId xmlns:p14="http://schemas.microsoft.com/office/powerpoint/2010/main" val="173497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96AB1E8-AE17-4490-8EA9-C01E97587AE0}"/>
              </a:ext>
            </a:extLst>
          </p:cNvPr>
          <p:cNvSpPr txBox="1">
            <a:spLocks/>
          </p:cNvSpPr>
          <p:nvPr/>
        </p:nvSpPr>
        <p:spPr>
          <a:xfrm>
            <a:off x="8475484" y="1662087"/>
            <a:ext cx="411087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endParaRPr lang="tr-TR" sz="1600" dirty="0"/>
          </a:p>
        </p:txBody>
      </p:sp>
      <p:sp>
        <p:nvSpPr>
          <p:cNvPr id="7" name="Content Placeholder 2">
            <a:extLst>
              <a:ext uri="{FF2B5EF4-FFF2-40B4-BE49-F238E27FC236}">
                <a16:creationId xmlns:a16="http://schemas.microsoft.com/office/drawing/2014/main" id="{69F226C0-BB70-4BE8-937A-065FE3017F3A}"/>
              </a:ext>
            </a:extLst>
          </p:cNvPr>
          <p:cNvSpPr txBox="1">
            <a:spLocks/>
          </p:cNvSpPr>
          <p:nvPr/>
        </p:nvSpPr>
        <p:spPr>
          <a:xfrm>
            <a:off x="8347059" y="1850451"/>
            <a:ext cx="357665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endParaRPr lang="tr-TR" sz="1600" dirty="0"/>
          </a:p>
        </p:txBody>
      </p:sp>
      <p:graphicFrame>
        <p:nvGraphicFramePr>
          <p:cNvPr id="28" name="Content Placeholder 8">
            <a:extLst>
              <a:ext uri="{FF2B5EF4-FFF2-40B4-BE49-F238E27FC236}">
                <a16:creationId xmlns:a16="http://schemas.microsoft.com/office/drawing/2014/main" id="{A21553CA-5D21-411F-B748-6F7ACAD318EE}"/>
              </a:ext>
            </a:extLst>
          </p:cNvPr>
          <p:cNvGraphicFramePr>
            <a:graphicFrameLocks noGrp="1"/>
          </p:cNvGraphicFramePr>
          <p:nvPr>
            <p:ph idx="1"/>
            <p:extLst>
              <p:ext uri="{D42A27DB-BD31-4B8C-83A1-F6EECF244321}">
                <p14:modId xmlns:p14="http://schemas.microsoft.com/office/powerpoint/2010/main" val="560016857"/>
              </p:ext>
            </p:extLst>
          </p:nvPr>
        </p:nvGraphicFramePr>
        <p:xfrm>
          <a:off x="-164260" y="1158071"/>
          <a:ext cx="4601504" cy="5554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CFED2579-1CFC-470D-B259-3E67DAEFFB81}"/>
              </a:ext>
            </a:extLst>
          </p:cNvPr>
          <p:cNvPicPr>
            <a:picLocks noChangeAspect="1"/>
          </p:cNvPicPr>
          <p:nvPr/>
        </p:nvPicPr>
        <p:blipFill>
          <a:blip r:embed="rId7"/>
          <a:stretch>
            <a:fillRect/>
          </a:stretch>
        </p:blipFill>
        <p:spPr>
          <a:xfrm>
            <a:off x="4273138" y="1252539"/>
            <a:ext cx="3645724" cy="4352921"/>
          </a:xfrm>
          <a:prstGeom prst="rect">
            <a:avLst/>
          </a:prstGeom>
        </p:spPr>
      </p:pic>
      <p:pic>
        <p:nvPicPr>
          <p:cNvPr id="11" name="Picture 10">
            <a:extLst>
              <a:ext uri="{FF2B5EF4-FFF2-40B4-BE49-F238E27FC236}">
                <a16:creationId xmlns:a16="http://schemas.microsoft.com/office/drawing/2014/main" id="{D9F59C93-1CBC-44E4-B0AA-50243F2C65FF}"/>
              </a:ext>
            </a:extLst>
          </p:cNvPr>
          <p:cNvPicPr>
            <a:picLocks noChangeAspect="1"/>
          </p:cNvPicPr>
          <p:nvPr/>
        </p:nvPicPr>
        <p:blipFill>
          <a:blip r:embed="rId7"/>
          <a:stretch>
            <a:fillRect/>
          </a:stretch>
        </p:blipFill>
        <p:spPr>
          <a:xfrm>
            <a:off x="4363290" y="1688797"/>
            <a:ext cx="3645724" cy="4352921"/>
          </a:xfrm>
          <a:prstGeom prst="rect">
            <a:avLst/>
          </a:prstGeom>
        </p:spPr>
      </p:pic>
      <p:pic>
        <p:nvPicPr>
          <p:cNvPr id="12" name="Picture 11">
            <a:extLst>
              <a:ext uri="{FF2B5EF4-FFF2-40B4-BE49-F238E27FC236}">
                <a16:creationId xmlns:a16="http://schemas.microsoft.com/office/drawing/2014/main" id="{DBE81F22-E74B-4FEB-8883-5FA1C8CFC614}"/>
              </a:ext>
            </a:extLst>
          </p:cNvPr>
          <p:cNvPicPr>
            <a:picLocks noChangeAspect="1"/>
          </p:cNvPicPr>
          <p:nvPr/>
        </p:nvPicPr>
        <p:blipFill>
          <a:blip r:embed="rId7"/>
          <a:stretch>
            <a:fillRect/>
          </a:stretch>
        </p:blipFill>
        <p:spPr>
          <a:xfrm>
            <a:off x="3807013" y="741499"/>
            <a:ext cx="4345365" cy="5188278"/>
          </a:xfrm>
          <a:prstGeom prst="rect">
            <a:avLst/>
          </a:prstGeom>
        </p:spPr>
      </p:pic>
      <p:sp>
        <p:nvSpPr>
          <p:cNvPr id="16" name="TextBox 15">
            <a:extLst>
              <a:ext uri="{FF2B5EF4-FFF2-40B4-BE49-F238E27FC236}">
                <a16:creationId xmlns:a16="http://schemas.microsoft.com/office/drawing/2014/main" id="{55BD639B-C551-4FAD-BC2A-2E6A7AF488AE}"/>
              </a:ext>
            </a:extLst>
          </p:cNvPr>
          <p:cNvSpPr txBox="1"/>
          <p:nvPr/>
        </p:nvSpPr>
        <p:spPr>
          <a:xfrm>
            <a:off x="4671690" y="1368721"/>
            <a:ext cx="3344047" cy="4278094"/>
          </a:xfrm>
          <a:prstGeom prst="rect">
            <a:avLst/>
          </a:prstGeom>
          <a:noFill/>
        </p:spPr>
        <p:txBody>
          <a:bodyPr wrap="square">
            <a:spAutoFit/>
          </a:bodyPr>
          <a:lstStyle/>
          <a:p>
            <a:r>
              <a:rPr lang="tr-TR" sz="1600" dirty="0"/>
              <a:t>11.	3D Animasyon</a:t>
            </a:r>
            <a:r>
              <a:rPr lang="en-US" sz="1600" dirty="0"/>
              <a:t>-</a:t>
            </a:r>
            <a:r>
              <a:rPr lang="en-US" sz="1600" dirty="0" err="1"/>
              <a:t>similasyon</a:t>
            </a:r>
            <a:r>
              <a:rPr lang="en-US" sz="1600" dirty="0"/>
              <a:t> 	</a:t>
            </a:r>
            <a:r>
              <a:rPr lang="tr-TR" sz="1600" dirty="0"/>
              <a:t>ve 3D Printer </a:t>
            </a:r>
            <a:r>
              <a:rPr lang="en-US" sz="1600" dirty="0" err="1"/>
              <a:t>Uzmanlığı</a:t>
            </a:r>
            <a:endParaRPr lang="tr-TR" sz="1600" dirty="0"/>
          </a:p>
          <a:p>
            <a:r>
              <a:rPr lang="tr-TR" sz="1600" dirty="0"/>
              <a:t>12.	Alternatif Enerji </a:t>
            </a:r>
            <a:r>
              <a:rPr lang="en-US" sz="1600" dirty="0"/>
              <a:t>	</a:t>
            </a:r>
            <a:r>
              <a:rPr lang="tr-TR" sz="1600" dirty="0"/>
              <a:t>Mühendisliği</a:t>
            </a:r>
          </a:p>
          <a:p>
            <a:r>
              <a:rPr lang="tr-TR" sz="1600" dirty="0"/>
              <a:t>13.	</a:t>
            </a:r>
            <a:r>
              <a:rPr lang="en-US" sz="1600" dirty="0" err="1"/>
              <a:t>Moleküler</a:t>
            </a:r>
            <a:r>
              <a:rPr lang="en-US" sz="1600" dirty="0"/>
              <a:t> </a:t>
            </a:r>
            <a:r>
              <a:rPr lang="en-US" sz="1600" dirty="0" err="1"/>
              <a:t>Biyoloji</a:t>
            </a:r>
            <a:r>
              <a:rPr lang="en-US" sz="1600" dirty="0"/>
              <a:t> 	</a:t>
            </a:r>
            <a:r>
              <a:rPr lang="tr-TR" sz="1600" dirty="0"/>
              <a:t>Mühendisliği</a:t>
            </a:r>
          </a:p>
          <a:p>
            <a:r>
              <a:rPr lang="tr-TR" sz="1600" dirty="0"/>
              <a:t>14.	Mekatronik Mühendisliği</a:t>
            </a:r>
          </a:p>
          <a:p>
            <a:r>
              <a:rPr lang="tr-TR" sz="1600" dirty="0"/>
              <a:t>15.	Biomedikal Mühendisliği</a:t>
            </a:r>
          </a:p>
          <a:p>
            <a:r>
              <a:rPr lang="tr-TR" sz="1600" dirty="0"/>
              <a:t>16.	Genetik </a:t>
            </a:r>
            <a:r>
              <a:rPr lang="en-US" sz="1600" dirty="0"/>
              <a:t>ve </a:t>
            </a:r>
            <a:r>
              <a:rPr lang="tr-TR" sz="1600" dirty="0"/>
              <a:t>Mühendisliği</a:t>
            </a:r>
          </a:p>
          <a:p>
            <a:r>
              <a:rPr lang="tr-TR" sz="1600" dirty="0"/>
              <a:t>17.	Giyilebilir </a:t>
            </a:r>
            <a:r>
              <a:rPr lang="en-US" sz="1600" dirty="0"/>
              <a:t> Teknolojiler ve 	</a:t>
            </a:r>
            <a:r>
              <a:rPr lang="tr-TR" sz="1600" dirty="0"/>
              <a:t>Tekstil </a:t>
            </a:r>
            <a:r>
              <a:rPr lang="en-US" sz="1600" dirty="0"/>
              <a:t> </a:t>
            </a:r>
            <a:r>
              <a:rPr lang="tr-TR" sz="1600" dirty="0"/>
              <a:t>Mühendisliği</a:t>
            </a:r>
          </a:p>
          <a:p>
            <a:r>
              <a:rPr lang="tr-TR" sz="1600" dirty="0"/>
              <a:t>18.	Dijital Akıllı Kent Tasarım </a:t>
            </a:r>
            <a:r>
              <a:rPr lang="en-US" sz="1600" dirty="0"/>
              <a:t>	</a:t>
            </a:r>
            <a:r>
              <a:rPr lang="tr-TR" sz="1600" dirty="0"/>
              <a:t>Uzmanlığı</a:t>
            </a:r>
          </a:p>
          <a:p>
            <a:r>
              <a:rPr lang="tr-TR" sz="1600" dirty="0"/>
              <a:t>19.	Dijital Pazarlama İçerik </a:t>
            </a:r>
            <a:r>
              <a:rPr lang="en-US" sz="1600" dirty="0"/>
              <a:t>	</a:t>
            </a:r>
            <a:r>
              <a:rPr lang="tr-TR" sz="1600" dirty="0"/>
              <a:t>Üretim Uzmanlığı</a:t>
            </a:r>
          </a:p>
          <a:p>
            <a:r>
              <a:rPr lang="tr-TR" sz="1600" dirty="0"/>
              <a:t>20.	Sanal Gerçeklik Tasarım </a:t>
            </a:r>
            <a:r>
              <a:rPr lang="en-US" sz="1600" dirty="0"/>
              <a:t>	</a:t>
            </a:r>
            <a:r>
              <a:rPr lang="tr-TR" sz="1600" dirty="0"/>
              <a:t>Uzmanlığı</a:t>
            </a:r>
          </a:p>
        </p:txBody>
      </p:sp>
      <p:sp>
        <p:nvSpPr>
          <p:cNvPr id="20" name="TextBox 19">
            <a:extLst>
              <a:ext uri="{FF2B5EF4-FFF2-40B4-BE49-F238E27FC236}">
                <a16:creationId xmlns:a16="http://schemas.microsoft.com/office/drawing/2014/main" id="{E28FAD70-9123-43E4-8165-F7E05F6932C0}"/>
              </a:ext>
            </a:extLst>
          </p:cNvPr>
          <p:cNvSpPr txBox="1"/>
          <p:nvPr/>
        </p:nvSpPr>
        <p:spPr>
          <a:xfrm>
            <a:off x="8405098" y="1536173"/>
            <a:ext cx="3478142" cy="4031873"/>
          </a:xfrm>
          <a:prstGeom prst="rect">
            <a:avLst/>
          </a:prstGeom>
          <a:noFill/>
        </p:spPr>
        <p:txBody>
          <a:bodyPr wrap="square">
            <a:spAutoFit/>
          </a:bodyPr>
          <a:lstStyle/>
          <a:p>
            <a:r>
              <a:rPr lang="tr-TR" sz="1600" dirty="0"/>
              <a:t>21.	BlockChain ve Kripto </a:t>
            </a:r>
            <a:r>
              <a:rPr lang="en-US" sz="1600" dirty="0"/>
              <a:t>	</a:t>
            </a:r>
            <a:r>
              <a:rPr lang="tr-TR" sz="1600" dirty="0"/>
              <a:t>Paralar Finans Uzmanlığı</a:t>
            </a:r>
          </a:p>
          <a:p>
            <a:r>
              <a:rPr lang="tr-TR" sz="1600" dirty="0"/>
              <a:t>22.	Veri Merkezi Yönetimi </a:t>
            </a:r>
          </a:p>
          <a:p>
            <a:r>
              <a:rPr lang="tr-TR" sz="1600" dirty="0"/>
              <a:t>23.	Dijital hukuk Danışmanı</a:t>
            </a:r>
          </a:p>
          <a:p>
            <a:r>
              <a:rPr lang="tr-TR" sz="1600" dirty="0"/>
              <a:t>24.	Dron Mühendisliği</a:t>
            </a:r>
          </a:p>
          <a:p>
            <a:r>
              <a:rPr lang="tr-TR" sz="1600" dirty="0"/>
              <a:t>25.	Yapay Zeka Eğitmenliği</a:t>
            </a:r>
          </a:p>
          <a:p>
            <a:r>
              <a:rPr lang="tr-TR" sz="1600" dirty="0"/>
              <a:t>26.	Uzaktan Eğitim </a:t>
            </a:r>
            <a:r>
              <a:rPr lang="en-US" sz="1600" dirty="0"/>
              <a:t>	</a:t>
            </a:r>
            <a:r>
              <a:rPr lang="tr-TR" sz="1600" dirty="0"/>
              <a:t>(TechTeacher) Uzmanlığı</a:t>
            </a:r>
          </a:p>
          <a:p>
            <a:r>
              <a:rPr lang="tr-TR" sz="1600" dirty="0"/>
              <a:t>27.	Gastronomi Uzmanmlığı</a:t>
            </a:r>
          </a:p>
          <a:p>
            <a:r>
              <a:rPr lang="tr-TR" sz="1600" dirty="0"/>
              <a:t>28.	Ekolojik Tarım Uzmanlığı</a:t>
            </a:r>
          </a:p>
          <a:p>
            <a:r>
              <a:rPr lang="tr-TR" sz="1600" dirty="0"/>
              <a:t>29.	Atık-Arıtma Geri </a:t>
            </a:r>
            <a:r>
              <a:rPr lang="en-US" sz="1600" dirty="0"/>
              <a:t>	</a:t>
            </a:r>
            <a:r>
              <a:rPr lang="tr-TR" sz="1600" dirty="0"/>
              <a:t>Dönülşüm </a:t>
            </a:r>
            <a:r>
              <a:rPr lang="en-US" sz="1600" dirty="0"/>
              <a:t>	</a:t>
            </a:r>
            <a:r>
              <a:rPr lang="tr-TR" sz="1600" dirty="0"/>
              <a:t>ve Çevre  </a:t>
            </a:r>
            <a:r>
              <a:rPr lang="en-US" sz="1600" dirty="0"/>
              <a:t>	</a:t>
            </a:r>
            <a:r>
              <a:rPr lang="tr-TR" sz="1600" dirty="0"/>
              <a:t>Mühendisliği</a:t>
            </a:r>
          </a:p>
          <a:p>
            <a:r>
              <a:rPr lang="tr-TR" sz="1600" dirty="0"/>
              <a:t>30.	Mental Sağlık Bilimleri </a:t>
            </a:r>
            <a:r>
              <a:rPr lang="en-US" sz="1600" dirty="0"/>
              <a:t>	</a:t>
            </a:r>
            <a:r>
              <a:rPr lang="tr-TR" sz="1600" dirty="0"/>
              <a:t>Danışmanlığı</a:t>
            </a:r>
          </a:p>
          <a:p>
            <a:endParaRPr lang="tr-TR" sz="1600" dirty="0"/>
          </a:p>
        </p:txBody>
      </p:sp>
      <p:sp>
        <p:nvSpPr>
          <p:cNvPr id="21" name="Rectangle 20">
            <a:extLst>
              <a:ext uri="{FF2B5EF4-FFF2-40B4-BE49-F238E27FC236}">
                <a16:creationId xmlns:a16="http://schemas.microsoft.com/office/drawing/2014/main" id="{02FD2BE6-75D9-4738-9213-110F4F00103C}"/>
              </a:ext>
            </a:extLst>
          </p:cNvPr>
          <p:cNvSpPr/>
          <p:nvPr/>
        </p:nvSpPr>
        <p:spPr>
          <a:xfrm>
            <a:off x="4630165" y="6368635"/>
            <a:ext cx="7561834" cy="430060"/>
          </a:xfrm>
          <a:prstGeom prst="rect">
            <a:avLst/>
          </a:prstGeom>
          <a:solidFill>
            <a:schemeClr val="accent1">
              <a:lumMod val="50000"/>
            </a:schemeClr>
          </a:solidFill>
        </p:spPr>
        <p:style>
          <a:lnRef idx="1">
            <a:schemeClr val="accent1"/>
          </a:lnRef>
          <a:fillRef idx="1">
            <a:schemeClr val="accent1"/>
          </a:fillRef>
          <a:effectRef idx="1">
            <a:schemeClr val="accent1"/>
          </a:effectRef>
          <a:fontRef idx="minor">
            <a:schemeClr val="lt1"/>
          </a:fontRef>
        </p:style>
        <p:txBody>
          <a:bodyPr rtlCol="0" anchor="ctr"/>
          <a:lstStyle/>
          <a:p>
            <a:pPr algn="ctr"/>
            <a:endParaRPr lang="tr-TR"/>
          </a:p>
        </p:txBody>
      </p:sp>
      <p:sp>
        <p:nvSpPr>
          <p:cNvPr id="3" name="Slayt Numarası Yer Tutucusu 2"/>
          <p:cNvSpPr>
            <a:spLocks noGrp="1"/>
          </p:cNvSpPr>
          <p:nvPr>
            <p:ph type="sldNum" sz="quarter" idx="12"/>
          </p:nvPr>
        </p:nvSpPr>
        <p:spPr/>
        <p:txBody>
          <a:bodyPr/>
          <a:lstStyle/>
          <a:p>
            <a:fld id="{7E3DF3F3-E979-4A81-8A7A-4F91C0D4873E}" type="slidenum">
              <a:rPr lang="en-US" smtClean="0">
                <a:uFillTx/>
              </a:rPr>
              <a:t>17</a:t>
            </a:fld>
            <a:endParaRPr lang="en-US">
              <a:uFillTx/>
            </a:endParaRPr>
          </a:p>
        </p:txBody>
      </p:sp>
      <p:sp>
        <p:nvSpPr>
          <p:cNvPr id="4" name="Metin kutusu 3">
            <a:extLst>
              <a:ext uri="{FF2B5EF4-FFF2-40B4-BE49-F238E27FC236}">
                <a16:creationId xmlns:a16="http://schemas.microsoft.com/office/drawing/2014/main" id="{82134739-7ACC-4775-CB8B-1E1DFA01E7E2}"/>
              </a:ext>
            </a:extLst>
          </p:cNvPr>
          <p:cNvSpPr txBox="1"/>
          <p:nvPr/>
        </p:nvSpPr>
        <p:spPr>
          <a:xfrm>
            <a:off x="3619744" y="247445"/>
            <a:ext cx="5447710" cy="461665"/>
          </a:xfrm>
          <a:prstGeom prst="rect">
            <a:avLst/>
          </a:prstGeom>
          <a:noFill/>
        </p:spPr>
        <p:txBody>
          <a:bodyPr wrap="none" rtlCol="0">
            <a:spAutoFit/>
          </a:bodyPr>
          <a:lstStyle/>
          <a:p>
            <a:r>
              <a:rPr lang="en-US" sz="2400" dirty="0">
                <a:solidFill>
                  <a:schemeClr val="bg1"/>
                </a:solidFill>
              </a:rPr>
              <a:t>GELECEĞİN </a:t>
            </a:r>
            <a:r>
              <a:rPr lang="tr-TR" sz="2400" dirty="0">
                <a:solidFill>
                  <a:schemeClr val="bg1"/>
                </a:solidFill>
              </a:rPr>
              <a:t>EN POPÜLER OTUZ  </a:t>
            </a:r>
            <a:r>
              <a:rPr lang="en-US" sz="2400" dirty="0">
                <a:solidFill>
                  <a:schemeClr val="bg1"/>
                </a:solidFill>
              </a:rPr>
              <a:t>MESLE</a:t>
            </a:r>
            <a:r>
              <a:rPr lang="tr-TR" sz="2400" dirty="0">
                <a:solidFill>
                  <a:schemeClr val="bg1"/>
                </a:solidFill>
              </a:rPr>
              <a:t>Ğİ </a:t>
            </a:r>
            <a:r>
              <a:rPr lang="en-US" sz="2400" dirty="0">
                <a:solidFill>
                  <a:schemeClr val="bg1"/>
                </a:solidFill>
              </a:rPr>
              <a:t> </a:t>
            </a:r>
            <a:endParaRPr lang="tr-TR" sz="2400" dirty="0"/>
          </a:p>
        </p:txBody>
      </p:sp>
      <p:pic>
        <p:nvPicPr>
          <p:cNvPr id="5" name="Resim 4">
            <a:extLst>
              <a:ext uri="{FF2B5EF4-FFF2-40B4-BE49-F238E27FC236}">
                <a16:creationId xmlns:a16="http://schemas.microsoft.com/office/drawing/2014/main" id="{997F60C4-5D37-E995-12EF-D79030E83F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Tree>
    <p:extLst>
      <p:ext uri="{BB962C8B-B14F-4D97-AF65-F5344CB8AC3E}">
        <p14:creationId xmlns:p14="http://schemas.microsoft.com/office/powerpoint/2010/main" val="139483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Düz Ok Bağlayıcısı 3"/>
          <p:cNvCxnSpPr/>
          <p:nvPr/>
        </p:nvCxnSpPr>
        <p:spPr>
          <a:xfrm>
            <a:off x="79815" y="3579343"/>
            <a:ext cx="11696700" cy="438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5" name="Resim 4"/>
          <p:cNvPicPr>
            <a:picLocks noChangeAspect="1"/>
          </p:cNvPicPr>
          <p:nvPr/>
        </p:nvPicPr>
        <p:blipFill>
          <a:blip r:embed="rId2"/>
          <a:stretch>
            <a:fillRect/>
          </a:stretch>
        </p:blipFill>
        <p:spPr>
          <a:xfrm>
            <a:off x="307975" y="3707599"/>
            <a:ext cx="2576300" cy="2246206"/>
          </a:xfrm>
          <a:prstGeom prst="rect">
            <a:avLst/>
          </a:prstGeom>
          <a:effectLst>
            <a:glow rad="101600">
              <a:schemeClr val="accent2">
                <a:satMod val="175000"/>
                <a:alpha val="40000"/>
              </a:schemeClr>
            </a:glow>
          </a:effectLst>
        </p:spPr>
      </p:pic>
      <p:sp>
        <p:nvSpPr>
          <p:cNvPr id="7" name="Yukarı Ok 6"/>
          <p:cNvSpPr/>
          <p:nvPr/>
        </p:nvSpPr>
        <p:spPr>
          <a:xfrm>
            <a:off x="1134623" y="2620519"/>
            <a:ext cx="419100" cy="6604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8" name="Metin kutusu 7"/>
          <p:cNvSpPr txBox="1"/>
          <p:nvPr/>
        </p:nvSpPr>
        <p:spPr>
          <a:xfrm>
            <a:off x="79815" y="2027805"/>
            <a:ext cx="3097900" cy="523220"/>
          </a:xfrm>
          <a:prstGeom prst="rect">
            <a:avLst/>
          </a:prstGeom>
          <a:noFill/>
        </p:spPr>
        <p:txBody>
          <a:bodyPr wrap="square" rtlCol="0">
            <a:spAutoFit/>
          </a:bodyPr>
          <a:lstStyle/>
          <a:p>
            <a:r>
              <a:rPr lang="tr-TR" sz="2800" dirty="0">
                <a:effectLst>
                  <a:outerShdw blurRad="38100" dist="38100" dir="2700000" algn="tl">
                    <a:srgbClr val="000000">
                      <a:alpha val="43137"/>
                    </a:srgbClr>
                  </a:outerShdw>
                </a:effectLst>
              </a:rPr>
              <a:t>Tarım ülkesiydik</a:t>
            </a:r>
            <a:r>
              <a:rPr lang="tr-TR" dirty="0"/>
              <a:t>.</a:t>
            </a:r>
          </a:p>
        </p:txBody>
      </p:sp>
      <p:pic>
        <p:nvPicPr>
          <p:cNvPr id="9" name="Resim 8"/>
          <p:cNvPicPr>
            <a:picLocks noChangeAspect="1"/>
          </p:cNvPicPr>
          <p:nvPr/>
        </p:nvPicPr>
        <p:blipFill>
          <a:blip r:embed="rId3"/>
          <a:stretch>
            <a:fillRect/>
          </a:stretch>
        </p:blipFill>
        <p:spPr>
          <a:xfrm>
            <a:off x="4136564" y="2818855"/>
            <a:ext cx="457240" cy="676715"/>
          </a:xfrm>
          <a:prstGeom prst="rect">
            <a:avLst/>
          </a:prstGeom>
        </p:spPr>
      </p:pic>
      <p:pic>
        <p:nvPicPr>
          <p:cNvPr id="10" name="Resim 9"/>
          <p:cNvPicPr>
            <a:picLocks noChangeAspect="1"/>
          </p:cNvPicPr>
          <p:nvPr/>
        </p:nvPicPr>
        <p:blipFill>
          <a:blip r:embed="rId4"/>
          <a:stretch>
            <a:fillRect/>
          </a:stretch>
        </p:blipFill>
        <p:spPr>
          <a:xfrm>
            <a:off x="3232618" y="3707599"/>
            <a:ext cx="2355870" cy="2246206"/>
          </a:xfrm>
          <a:prstGeom prst="rect">
            <a:avLst/>
          </a:prstGeom>
          <a:effectLst>
            <a:glow rad="101600">
              <a:schemeClr val="accent2">
                <a:satMod val="175000"/>
                <a:alpha val="40000"/>
              </a:schemeClr>
            </a:glow>
          </a:effectLst>
        </p:spPr>
      </p:pic>
      <p:sp>
        <p:nvSpPr>
          <p:cNvPr id="11" name="Metin kutusu 10"/>
          <p:cNvSpPr txBox="1"/>
          <p:nvPr/>
        </p:nvSpPr>
        <p:spPr>
          <a:xfrm>
            <a:off x="2884275" y="2053733"/>
            <a:ext cx="3158518" cy="461665"/>
          </a:xfrm>
          <a:prstGeom prst="rect">
            <a:avLst/>
          </a:prstGeom>
          <a:noFill/>
        </p:spPr>
        <p:txBody>
          <a:bodyPr wrap="square" rtlCol="0">
            <a:spAutoFit/>
          </a:bodyPr>
          <a:lstStyle/>
          <a:p>
            <a:r>
              <a:rPr lang="tr-TR" sz="2400" dirty="0">
                <a:effectLst>
                  <a:outerShdw blurRad="38100" dist="38100" dir="2700000" algn="tl">
                    <a:srgbClr val="000000">
                      <a:alpha val="43137"/>
                    </a:srgbClr>
                  </a:outerShdw>
                </a:effectLst>
              </a:rPr>
              <a:t>Nasıl üretiriz dedik ?</a:t>
            </a:r>
            <a:endParaRPr lang="tr-TR" sz="1600" dirty="0"/>
          </a:p>
        </p:txBody>
      </p:sp>
      <p:pic>
        <p:nvPicPr>
          <p:cNvPr id="12" name="Resim 11"/>
          <p:cNvPicPr>
            <a:picLocks noChangeAspect="1"/>
          </p:cNvPicPr>
          <p:nvPr/>
        </p:nvPicPr>
        <p:blipFill>
          <a:blip r:embed="rId5"/>
          <a:stretch>
            <a:fillRect/>
          </a:stretch>
        </p:blipFill>
        <p:spPr>
          <a:xfrm>
            <a:off x="7001148" y="2843108"/>
            <a:ext cx="457240" cy="676715"/>
          </a:xfrm>
          <a:prstGeom prst="rect">
            <a:avLst/>
          </a:prstGeom>
        </p:spPr>
      </p:pic>
      <p:pic>
        <p:nvPicPr>
          <p:cNvPr id="13" name="Resim 12"/>
          <p:cNvPicPr>
            <a:picLocks noChangeAspect="1"/>
          </p:cNvPicPr>
          <p:nvPr/>
        </p:nvPicPr>
        <p:blipFill>
          <a:blip r:embed="rId5"/>
          <a:stretch>
            <a:fillRect/>
          </a:stretch>
        </p:blipFill>
        <p:spPr>
          <a:xfrm>
            <a:off x="10169402" y="2781836"/>
            <a:ext cx="457240" cy="676715"/>
          </a:xfrm>
          <a:prstGeom prst="rect">
            <a:avLst/>
          </a:prstGeom>
        </p:spPr>
      </p:pic>
      <p:sp>
        <p:nvSpPr>
          <p:cNvPr id="17" name="Metin kutusu 16"/>
          <p:cNvSpPr txBox="1"/>
          <p:nvPr/>
        </p:nvSpPr>
        <p:spPr>
          <a:xfrm>
            <a:off x="5982175" y="2072963"/>
            <a:ext cx="2703141" cy="461665"/>
          </a:xfrm>
          <a:prstGeom prst="rect">
            <a:avLst/>
          </a:prstGeom>
          <a:noFill/>
        </p:spPr>
        <p:txBody>
          <a:bodyPr wrap="square" rtlCol="0">
            <a:spAutoFit/>
          </a:bodyPr>
          <a:lstStyle/>
          <a:p>
            <a:r>
              <a:rPr lang="tr-TR" sz="2400" dirty="0">
                <a:effectLst>
                  <a:outerShdw blurRad="38100" dist="38100" dir="2700000" algn="tl">
                    <a:srgbClr val="000000">
                      <a:alpha val="43137"/>
                    </a:srgbClr>
                  </a:outerShdw>
                </a:effectLst>
              </a:rPr>
              <a:t>Nasıl satarız dedik ? </a:t>
            </a:r>
          </a:p>
        </p:txBody>
      </p:sp>
      <p:sp>
        <p:nvSpPr>
          <p:cNvPr id="18" name="Metin kutusu 17"/>
          <p:cNvSpPr txBox="1"/>
          <p:nvPr/>
        </p:nvSpPr>
        <p:spPr>
          <a:xfrm>
            <a:off x="8887328" y="1888296"/>
            <a:ext cx="3194170" cy="830997"/>
          </a:xfrm>
          <a:prstGeom prst="rect">
            <a:avLst/>
          </a:prstGeom>
          <a:noFill/>
        </p:spPr>
        <p:txBody>
          <a:bodyPr wrap="square" rtlCol="0">
            <a:spAutoFit/>
          </a:bodyPr>
          <a:lstStyle/>
          <a:p>
            <a:r>
              <a:rPr lang="tr-TR" sz="2400" dirty="0">
                <a:effectLst>
                  <a:outerShdw blurRad="38100" dist="38100" dir="2700000" algn="tl">
                    <a:srgbClr val="000000">
                      <a:alpha val="43137"/>
                    </a:srgbClr>
                  </a:outerShdw>
                </a:effectLst>
              </a:rPr>
              <a:t>Şimdilerde nasıl kâr ederiz diyoruz ?</a:t>
            </a:r>
          </a:p>
        </p:txBody>
      </p:sp>
      <p:sp>
        <p:nvSpPr>
          <p:cNvPr id="20" name="AutoShape 2" descr="Pazarlamasy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2" name="Resim 21"/>
          <p:cNvPicPr>
            <a:picLocks noChangeAspect="1"/>
          </p:cNvPicPr>
          <p:nvPr/>
        </p:nvPicPr>
        <p:blipFill>
          <a:blip r:embed="rId6"/>
          <a:stretch>
            <a:fillRect/>
          </a:stretch>
        </p:blipFill>
        <p:spPr>
          <a:xfrm>
            <a:off x="9192311" y="3743994"/>
            <a:ext cx="2584204" cy="2209812"/>
          </a:xfrm>
          <a:prstGeom prst="rect">
            <a:avLst/>
          </a:prstGeom>
          <a:effectLst>
            <a:glow rad="152400">
              <a:schemeClr val="accent2">
                <a:satMod val="175000"/>
                <a:alpha val="40000"/>
              </a:schemeClr>
            </a:glow>
          </a:effectLst>
        </p:spPr>
      </p:pic>
      <p:sp>
        <p:nvSpPr>
          <p:cNvPr id="23" name="AutoShape 4" descr="Reklam (Azad Azerbaycan TV HD 13.07.2017)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Metin kutusu 5"/>
          <p:cNvSpPr txBox="1"/>
          <p:nvPr/>
        </p:nvSpPr>
        <p:spPr>
          <a:xfrm>
            <a:off x="3340100" y="155869"/>
            <a:ext cx="8013700" cy="584775"/>
          </a:xfrm>
          <a:prstGeom prst="rect">
            <a:avLst/>
          </a:prstGeom>
          <a:noFill/>
        </p:spPr>
        <p:txBody>
          <a:bodyPr wrap="square" rtlCol="0">
            <a:spAutoFit/>
          </a:bodyPr>
          <a:lstStyle/>
          <a:p>
            <a:r>
              <a:rPr lang="tr-TR" sz="3200" dirty="0">
                <a:solidFill>
                  <a:schemeClr val="bg1"/>
                </a:solidFill>
                <a:effectLst>
                  <a:outerShdw blurRad="38100" dist="38100" dir="2700000" algn="tl">
                    <a:srgbClr val="000000">
                      <a:alpha val="43137"/>
                    </a:srgbClr>
                  </a:outerShdw>
                </a:effectLst>
              </a:rPr>
              <a:t>ÜLKEMİZDEKİ ÜRETİMİN YOL HARİTASI</a:t>
            </a:r>
          </a:p>
        </p:txBody>
      </p:sp>
      <p:sp>
        <p:nvSpPr>
          <p:cNvPr id="14" name="Slayt Numarası Yer Tutucusu 13"/>
          <p:cNvSpPr>
            <a:spLocks noGrp="1"/>
          </p:cNvSpPr>
          <p:nvPr>
            <p:ph type="sldNum" sz="quarter" idx="12"/>
          </p:nvPr>
        </p:nvSpPr>
        <p:spPr/>
        <p:txBody>
          <a:bodyPr/>
          <a:lstStyle/>
          <a:p>
            <a:pPr rtl="0"/>
            <a:fld id="{401CF334-2D5C-4859-84A6-CA7E6E43FAEB}" type="slidenum">
              <a:rPr lang="tr-TR" noProof="0" smtClean="0"/>
              <a:t>18</a:t>
            </a:fld>
            <a:endParaRPr lang="tr-TR" noProof="0" dirty="0"/>
          </a:p>
        </p:txBody>
      </p:sp>
      <p:pic>
        <p:nvPicPr>
          <p:cNvPr id="15" name="Resim 14">
            <a:extLst>
              <a:ext uri="{FF2B5EF4-FFF2-40B4-BE49-F238E27FC236}">
                <a16:creationId xmlns:a16="http://schemas.microsoft.com/office/drawing/2014/main" id="{5C000251-A707-0391-0A0B-0A1A259C3A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2" y="-9846"/>
            <a:ext cx="2875883" cy="768503"/>
          </a:xfrm>
          <a:prstGeom prst="rect">
            <a:avLst/>
          </a:prstGeom>
          <a:effectLst/>
        </p:spPr>
      </p:pic>
      <p:pic>
        <p:nvPicPr>
          <p:cNvPr id="2" name="Resim 1"/>
          <p:cNvPicPr>
            <a:picLocks noChangeAspect="1"/>
          </p:cNvPicPr>
          <p:nvPr/>
        </p:nvPicPr>
        <p:blipFill>
          <a:blip r:embed="rId8"/>
          <a:stretch>
            <a:fillRect/>
          </a:stretch>
        </p:blipFill>
        <p:spPr>
          <a:xfrm>
            <a:off x="5837262" y="3623201"/>
            <a:ext cx="3060457" cy="2436777"/>
          </a:xfrm>
          <a:prstGeom prst="rect">
            <a:avLst/>
          </a:prstGeom>
        </p:spPr>
      </p:pic>
    </p:spTree>
    <p:extLst>
      <p:ext uri="{BB962C8B-B14F-4D97-AF65-F5344CB8AC3E}">
        <p14:creationId xmlns:p14="http://schemas.microsoft.com/office/powerpoint/2010/main" val="100827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00D43368-78BB-4284-88A2-EB23E0131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8" name="Metin kutusu 7">
            <a:extLst>
              <a:ext uri="{FF2B5EF4-FFF2-40B4-BE49-F238E27FC236}">
                <a16:creationId xmlns:a16="http://schemas.microsoft.com/office/drawing/2014/main" id="{C9361367-9E90-4FCA-B21E-B066F154D600}"/>
              </a:ext>
            </a:extLst>
          </p:cNvPr>
          <p:cNvSpPr txBox="1"/>
          <p:nvPr/>
        </p:nvSpPr>
        <p:spPr>
          <a:xfrm>
            <a:off x="3184102" y="206822"/>
            <a:ext cx="6695290" cy="461665"/>
          </a:xfrm>
          <a:prstGeom prst="rect">
            <a:avLst/>
          </a:prstGeom>
          <a:noFill/>
        </p:spPr>
        <p:txBody>
          <a:bodyPr wrap="square" rtlCol="0">
            <a:spAutoFit/>
          </a:bodyPr>
          <a:lstStyle/>
          <a:p>
            <a:pPr algn="ctr"/>
            <a:r>
              <a:rPr lang="tr-TR" sz="2400" b="1" dirty="0">
                <a:solidFill>
                  <a:schemeClr val="bg1"/>
                </a:solidFill>
                <a:latin typeface="Times New Roman" panose="02020603050405020304" pitchFamily="18" charset="0"/>
                <a:cs typeface="Times New Roman" panose="02020603050405020304" pitchFamily="18" charset="0"/>
              </a:rPr>
              <a:t>BATMAN İLİ NÜFUS DAĞILIMI</a:t>
            </a:r>
          </a:p>
        </p:txBody>
      </p:sp>
      <p:sp>
        <p:nvSpPr>
          <p:cNvPr id="3" name="Dikdörtgen 2"/>
          <p:cNvSpPr/>
          <p:nvPr/>
        </p:nvSpPr>
        <p:spPr>
          <a:xfrm>
            <a:off x="545868" y="4149480"/>
            <a:ext cx="7484225" cy="787652"/>
          </a:xfrm>
          <a:prstGeom prst="rect">
            <a:avLst/>
          </a:prstGeom>
        </p:spPr>
        <p:txBody>
          <a:bodyPr wrap="square">
            <a:spAutoFit/>
          </a:bodyPr>
          <a:lstStyle/>
          <a:p>
            <a:pPr>
              <a:lnSpc>
                <a:spcPct val="107000"/>
              </a:lnSpc>
              <a:spcAft>
                <a:spcPts val="800"/>
              </a:spcAft>
            </a:pPr>
            <a:endParaRPr lang="tr-T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tr-TR" dirty="0">
                <a:latin typeface="Calibri" panose="020F0502020204030204" pitchFamily="34" charset="0"/>
                <a:ea typeface="Calibri" panose="020F0502020204030204" pitchFamily="34" charset="0"/>
                <a:cs typeface="Times New Roman" panose="02020603050405020304" pitchFamily="18" charset="0"/>
              </a:rPr>
              <a:t> </a:t>
            </a:r>
            <a:endParaRPr lang="tr-TR"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Grafik 11"/>
          <p:cNvGraphicFramePr>
            <a:graphicFrameLocks/>
          </p:cNvGraphicFramePr>
          <p:nvPr>
            <p:extLst>
              <p:ext uri="{D42A27DB-BD31-4B8C-83A1-F6EECF244321}">
                <p14:modId xmlns:p14="http://schemas.microsoft.com/office/powerpoint/2010/main" val="3541674315"/>
              </p:ext>
            </p:extLst>
          </p:nvPr>
        </p:nvGraphicFramePr>
        <p:xfrm>
          <a:off x="6619633" y="1802770"/>
          <a:ext cx="5268797" cy="3572933"/>
        </p:xfrm>
        <a:graphic>
          <a:graphicData uri="http://schemas.openxmlformats.org/drawingml/2006/chart">
            <c:chart xmlns:c="http://schemas.openxmlformats.org/drawingml/2006/chart" xmlns:r="http://schemas.openxmlformats.org/officeDocument/2006/relationships" r:id="rId3"/>
          </a:graphicData>
        </a:graphic>
      </p:graphicFrame>
      <p:sp>
        <p:nvSpPr>
          <p:cNvPr id="2" name="Metin kutusu 1"/>
          <p:cNvSpPr txBox="1"/>
          <p:nvPr/>
        </p:nvSpPr>
        <p:spPr>
          <a:xfrm>
            <a:off x="1587773" y="5614219"/>
            <a:ext cx="3192658" cy="400110"/>
          </a:xfrm>
          <a:prstGeom prst="rect">
            <a:avLst/>
          </a:prstGeom>
          <a:noFill/>
        </p:spPr>
        <p:txBody>
          <a:bodyPr wrap="square" rtlCol="0">
            <a:spAutoFit/>
          </a:bodyPr>
          <a:lstStyle/>
          <a:p>
            <a:r>
              <a:rPr lang="tr-TR" sz="2000" b="1" dirty="0">
                <a:solidFill>
                  <a:srgbClr val="FF0000"/>
                </a:solidFill>
                <a:effectLst>
                  <a:outerShdw blurRad="38100" dist="38100" dir="2700000" algn="tl">
                    <a:srgbClr val="000000">
                      <a:alpha val="43137"/>
                    </a:srgbClr>
                  </a:outerShdw>
                </a:effectLst>
              </a:rPr>
              <a:t>TOPLAM NÜFUS 634.491 </a:t>
            </a:r>
          </a:p>
        </p:txBody>
      </p:sp>
      <p:sp>
        <p:nvSpPr>
          <p:cNvPr id="6" name="Metin kutusu 5"/>
          <p:cNvSpPr txBox="1"/>
          <p:nvPr/>
        </p:nvSpPr>
        <p:spPr>
          <a:xfrm>
            <a:off x="6626361" y="5614219"/>
            <a:ext cx="5093691" cy="400110"/>
          </a:xfrm>
          <a:prstGeom prst="rect">
            <a:avLst/>
          </a:prstGeom>
          <a:noFill/>
        </p:spPr>
        <p:txBody>
          <a:bodyPr wrap="square" rtlCol="0">
            <a:spAutoFit/>
          </a:bodyPr>
          <a:lstStyle/>
          <a:p>
            <a:r>
              <a:rPr lang="tr-TR" sz="2000" b="1" dirty="0">
                <a:solidFill>
                  <a:srgbClr val="FF0000"/>
                </a:solidFill>
                <a:effectLst>
                  <a:outerShdw blurRad="38100" dist="38100" dir="2700000" algn="tl">
                    <a:srgbClr val="000000">
                      <a:alpha val="43137"/>
                    </a:srgbClr>
                  </a:outerShdw>
                </a:effectLst>
              </a:rPr>
              <a:t>ÇALIŞMA ÇAĞINDAKİ TOPLAM NÜFUS 401.336</a:t>
            </a:r>
          </a:p>
        </p:txBody>
      </p:sp>
      <p:sp>
        <p:nvSpPr>
          <p:cNvPr id="7" name="Metin kutusu 6"/>
          <p:cNvSpPr txBox="1"/>
          <p:nvPr/>
        </p:nvSpPr>
        <p:spPr>
          <a:xfrm>
            <a:off x="6626361" y="999732"/>
            <a:ext cx="5431115" cy="984885"/>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BATMAN İLİ ÇALIŞMA ÇAĞINDAKİ NÜFUS DAĞILI</a:t>
            </a:r>
            <a:r>
              <a:rPr lang="tr-TR" sz="2000" b="1" dirty="0">
                <a:latin typeface="Times New Roman" panose="02020603050405020304" pitchFamily="18" charset="0"/>
                <a:cs typeface="Times New Roman" panose="02020603050405020304" pitchFamily="18" charset="0"/>
              </a:rPr>
              <a:t>M</a:t>
            </a:r>
            <a:r>
              <a:rPr lang="en-US" sz="2000" b="1" dirty="0">
                <a:latin typeface="Times New Roman" panose="02020603050405020304" pitchFamily="18" charset="0"/>
                <a:cs typeface="Times New Roman" panose="02020603050405020304" pitchFamily="18" charset="0"/>
              </a:rPr>
              <a:t>I</a:t>
            </a:r>
          </a:p>
          <a:p>
            <a:endParaRPr lang="tr-TR" dirty="0"/>
          </a:p>
        </p:txBody>
      </p:sp>
      <p:sp>
        <p:nvSpPr>
          <p:cNvPr id="13" name="Metin kutusu 12"/>
          <p:cNvSpPr txBox="1"/>
          <p:nvPr/>
        </p:nvSpPr>
        <p:spPr>
          <a:xfrm>
            <a:off x="821640" y="1294967"/>
            <a:ext cx="5564921" cy="677108"/>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BATMAN </a:t>
            </a:r>
            <a:r>
              <a:rPr lang="tr-TR" sz="2000" b="1" dirty="0">
                <a:latin typeface="Times New Roman" panose="02020603050405020304" pitchFamily="18" charset="0"/>
                <a:cs typeface="Times New Roman" panose="02020603050405020304" pitchFamily="18" charset="0"/>
              </a:rPr>
              <a:t>İLİ TOPLAM NÜFUSUN DAĞILIMI</a:t>
            </a:r>
            <a:endParaRPr lang="en-US" sz="2000" b="1" dirty="0">
              <a:latin typeface="Times New Roman" panose="02020603050405020304" pitchFamily="18" charset="0"/>
              <a:cs typeface="Times New Roman" panose="02020603050405020304" pitchFamily="18" charset="0"/>
            </a:endParaRPr>
          </a:p>
          <a:p>
            <a:endParaRPr lang="tr-TR" dirty="0"/>
          </a:p>
        </p:txBody>
      </p:sp>
      <p:graphicFrame>
        <p:nvGraphicFramePr>
          <p:cNvPr id="14" name="Grafik 13"/>
          <p:cNvGraphicFramePr>
            <a:graphicFrameLocks/>
          </p:cNvGraphicFramePr>
          <p:nvPr>
            <p:extLst>
              <p:ext uri="{D42A27DB-BD31-4B8C-83A1-F6EECF244321}">
                <p14:modId xmlns:p14="http://schemas.microsoft.com/office/powerpoint/2010/main" val="1179160623"/>
              </p:ext>
            </p:extLst>
          </p:nvPr>
        </p:nvGraphicFramePr>
        <p:xfrm>
          <a:off x="280517" y="1822467"/>
          <a:ext cx="6286269" cy="3604651"/>
        </p:xfrm>
        <a:graphic>
          <a:graphicData uri="http://schemas.openxmlformats.org/drawingml/2006/chart">
            <c:chart xmlns:c="http://schemas.openxmlformats.org/drawingml/2006/chart" xmlns:r="http://schemas.openxmlformats.org/officeDocument/2006/relationships" r:id="rId4"/>
          </a:graphicData>
        </a:graphic>
      </p:graphicFrame>
      <p:sp>
        <p:nvSpPr>
          <p:cNvPr id="4" name="Slayt Numarası Yer Tutucusu 3">
            <a:extLst>
              <a:ext uri="{FF2B5EF4-FFF2-40B4-BE49-F238E27FC236}">
                <a16:creationId xmlns:a16="http://schemas.microsoft.com/office/drawing/2014/main" id="{FCBD710A-EEDF-474C-1E63-EBF28F9C656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19</a:t>
            </a:fld>
            <a:endParaRPr lang="tr-TR">
              <a:solidFill>
                <a:srgbClr val="146194">
                  <a:lumMod val="50000"/>
                </a:srgbClr>
              </a:solidFill>
            </a:endParaRPr>
          </a:p>
        </p:txBody>
      </p:sp>
    </p:spTree>
    <p:extLst>
      <p:ext uri="{BB962C8B-B14F-4D97-AF65-F5344CB8AC3E}">
        <p14:creationId xmlns:p14="http://schemas.microsoft.com/office/powerpoint/2010/main" val="266738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6" name="Slayt Numarası Yer Tutucusu 5">
            <a:extLst>
              <a:ext uri="{FF2B5EF4-FFF2-40B4-BE49-F238E27FC236}">
                <a16:creationId xmlns:a16="http://schemas.microsoft.com/office/drawing/2014/main" id="{91766681-F250-8AEC-054F-70B827A86C0A}"/>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a:t>
            </a:fld>
            <a:endParaRPr lang="tr-TR">
              <a:solidFill>
                <a:srgbClr val="146194">
                  <a:lumMod val="50000"/>
                </a:srgbClr>
              </a:solidFill>
            </a:endParaRPr>
          </a:p>
        </p:txBody>
      </p:sp>
      <p:pic>
        <p:nvPicPr>
          <p:cNvPr id="9" name="Resim 8">
            <a:extLst>
              <a:ext uri="{FF2B5EF4-FFF2-40B4-BE49-F238E27FC236}">
                <a16:creationId xmlns:a16="http://schemas.microsoft.com/office/drawing/2014/main" id="{07FB45FC-EEF1-D1C4-5D52-BA0752A81246}"/>
              </a:ext>
            </a:extLst>
          </p:cNvPr>
          <p:cNvPicPr>
            <a:picLocks noChangeAspect="1"/>
          </p:cNvPicPr>
          <p:nvPr/>
        </p:nvPicPr>
        <p:blipFill>
          <a:blip r:embed="rId2"/>
          <a:stretch>
            <a:fillRect/>
          </a:stretch>
        </p:blipFill>
        <p:spPr>
          <a:xfrm>
            <a:off x="1" y="0"/>
            <a:ext cx="12191999" cy="6920917"/>
          </a:xfrm>
          <a:prstGeom prst="rect">
            <a:avLst/>
          </a:prstGeom>
        </p:spPr>
      </p:pic>
      <p:sp>
        <p:nvSpPr>
          <p:cNvPr id="3" name="Metin kutusu 2">
            <a:extLst>
              <a:ext uri="{FF2B5EF4-FFF2-40B4-BE49-F238E27FC236}">
                <a16:creationId xmlns:a16="http://schemas.microsoft.com/office/drawing/2014/main" id="{C4EDC653-8E5B-F398-6196-C335EFA66A26}"/>
              </a:ext>
            </a:extLst>
          </p:cNvPr>
          <p:cNvSpPr txBox="1"/>
          <p:nvPr/>
        </p:nvSpPr>
        <p:spPr>
          <a:xfrm>
            <a:off x="5639444" y="5242560"/>
            <a:ext cx="913112" cy="523220"/>
          </a:xfrm>
          <a:prstGeom prst="rect">
            <a:avLst/>
          </a:prstGeom>
          <a:noFill/>
        </p:spPr>
        <p:txBody>
          <a:bodyPr wrap="square" rtlCol="0">
            <a:spAutoFit/>
          </a:bodyPr>
          <a:lstStyle/>
          <a:p>
            <a:r>
              <a:rPr lang="tr-TR" sz="2800" dirty="0">
                <a:solidFill>
                  <a:schemeClr val="bg1"/>
                </a:solidFill>
              </a:rPr>
              <a:t>2023</a:t>
            </a:r>
          </a:p>
        </p:txBody>
      </p:sp>
    </p:spTree>
    <p:extLst>
      <p:ext uri="{BB962C8B-B14F-4D97-AF65-F5344CB8AC3E}">
        <p14:creationId xmlns:p14="http://schemas.microsoft.com/office/powerpoint/2010/main" val="4216290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485671" y="266882"/>
            <a:ext cx="8706329" cy="369332"/>
          </a:xfrm>
          <a:prstGeom prst="rect">
            <a:avLst/>
          </a:prstGeom>
          <a:noFill/>
        </p:spPr>
        <p:txBody>
          <a:bodyPr wrap="square" rtlCol="0">
            <a:spAutoFit/>
          </a:bodyPr>
          <a:lstStyle/>
          <a:p>
            <a:r>
              <a:rPr lang="tr-TR" b="1" dirty="0">
                <a:solidFill>
                  <a:schemeClr val="bg1"/>
                </a:solidFill>
                <a:latin typeface="Times New Roman" pitchFamily="18" charset="0"/>
                <a:cs typeface="Times New Roman" pitchFamily="18" charset="0"/>
              </a:rPr>
              <a:t>TÜİK VERİLERİNE GÖRE BATMAN NÜFUS GRAFİĞİ</a:t>
            </a:r>
          </a:p>
        </p:txBody>
      </p:sp>
      <p:pic>
        <p:nvPicPr>
          <p:cNvPr id="10" name="Resim 9">
            <a:extLst>
              <a:ext uri="{FF2B5EF4-FFF2-40B4-BE49-F238E27FC236}">
                <a16:creationId xmlns:a16="http://schemas.microsoft.com/office/drawing/2014/main" id="{BDC9587C-622B-4073-BA34-C644F47CD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46" y="1417329"/>
            <a:ext cx="11579108" cy="4330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Resim 6">
            <a:extLst>
              <a:ext uri="{FF2B5EF4-FFF2-40B4-BE49-F238E27FC236}">
                <a16:creationId xmlns:a16="http://schemas.microsoft.com/office/drawing/2014/main" id="{69BC5E9F-14F2-4E3C-88D1-EBBD347C5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223540B2-67C5-A506-6A9B-DFCA846C3DA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20</a:t>
            </a:fld>
            <a:endParaRPr lang="tr-TR">
              <a:solidFill>
                <a:srgbClr val="146194">
                  <a:lumMod val="50000"/>
                </a:srgbClr>
              </a:solidFill>
            </a:endParaRPr>
          </a:p>
        </p:txBody>
      </p:sp>
    </p:spTree>
    <p:extLst>
      <p:ext uri="{BB962C8B-B14F-4D97-AF65-F5344CB8AC3E}">
        <p14:creationId xmlns:p14="http://schemas.microsoft.com/office/powerpoint/2010/main" val="405928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875883" y="93423"/>
            <a:ext cx="7997696"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SOSYAL YARDIMLARDAN FAYDALANAN </a:t>
            </a:r>
          </a:p>
          <a:p>
            <a:pPr algn="ctr"/>
            <a:r>
              <a:rPr lang="tr-TR" sz="2000" b="1" dirty="0">
                <a:solidFill>
                  <a:schemeClr val="bg1"/>
                </a:solidFill>
                <a:latin typeface="Times New Roman" pitchFamily="18" charset="0"/>
                <a:cs typeface="Times New Roman" pitchFamily="18" charset="0"/>
              </a:rPr>
              <a:t>AİLE VE KİŞİ SAYISI</a:t>
            </a:r>
          </a:p>
        </p:txBody>
      </p:sp>
      <p:pic>
        <p:nvPicPr>
          <p:cNvPr id="7" name="Resim 6">
            <a:extLst>
              <a:ext uri="{FF2B5EF4-FFF2-40B4-BE49-F238E27FC236}">
                <a16:creationId xmlns:a16="http://schemas.microsoft.com/office/drawing/2014/main" id="{DF4D1E0C-1D7F-458C-AC44-5BD6ADB910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graphicFrame>
        <p:nvGraphicFramePr>
          <p:cNvPr id="2" name="Tablo 1"/>
          <p:cNvGraphicFramePr>
            <a:graphicFrameLocks noGrp="1"/>
          </p:cNvGraphicFramePr>
          <p:nvPr>
            <p:extLst>
              <p:ext uri="{D42A27DB-BD31-4B8C-83A1-F6EECF244321}">
                <p14:modId xmlns:p14="http://schemas.microsoft.com/office/powerpoint/2010/main" val="700666128"/>
              </p:ext>
            </p:extLst>
          </p:nvPr>
        </p:nvGraphicFramePr>
        <p:xfrm>
          <a:off x="749507" y="1521541"/>
          <a:ext cx="10433155" cy="4204704"/>
        </p:xfrm>
        <a:graphic>
          <a:graphicData uri="http://schemas.openxmlformats.org/drawingml/2006/table">
            <a:tbl>
              <a:tblPr firstRow="1" firstCol="1" lastCol="1" bandCol="1">
                <a:tableStyleId>{BDBED569-4797-4DF1-A0F4-6AAB3CD982D8}</a:tableStyleId>
              </a:tblPr>
              <a:tblGrid>
                <a:gridCol w="3855919">
                  <a:extLst>
                    <a:ext uri="{9D8B030D-6E8A-4147-A177-3AD203B41FA5}">
                      <a16:colId xmlns:a16="http://schemas.microsoft.com/office/drawing/2014/main" val="20000"/>
                    </a:ext>
                  </a:extLst>
                </a:gridCol>
                <a:gridCol w="1006019">
                  <a:extLst>
                    <a:ext uri="{9D8B030D-6E8A-4147-A177-3AD203B41FA5}">
                      <a16:colId xmlns:a16="http://schemas.microsoft.com/office/drawing/2014/main" val="20001"/>
                    </a:ext>
                  </a:extLst>
                </a:gridCol>
                <a:gridCol w="733945">
                  <a:extLst>
                    <a:ext uri="{9D8B030D-6E8A-4147-A177-3AD203B41FA5}">
                      <a16:colId xmlns:a16="http://schemas.microsoft.com/office/drawing/2014/main" val="20002"/>
                    </a:ext>
                  </a:extLst>
                </a:gridCol>
                <a:gridCol w="1295972">
                  <a:extLst>
                    <a:ext uri="{9D8B030D-6E8A-4147-A177-3AD203B41FA5}">
                      <a16:colId xmlns:a16="http://schemas.microsoft.com/office/drawing/2014/main" val="20003"/>
                    </a:ext>
                  </a:extLst>
                </a:gridCol>
                <a:gridCol w="887982">
                  <a:extLst>
                    <a:ext uri="{9D8B030D-6E8A-4147-A177-3AD203B41FA5}">
                      <a16:colId xmlns:a16="http://schemas.microsoft.com/office/drawing/2014/main" val="20004"/>
                    </a:ext>
                  </a:extLst>
                </a:gridCol>
                <a:gridCol w="981501">
                  <a:extLst>
                    <a:ext uri="{9D8B030D-6E8A-4147-A177-3AD203B41FA5}">
                      <a16:colId xmlns:a16="http://schemas.microsoft.com/office/drawing/2014/main" val="20005"/>
                    </a:ext>
                  </a:extLst>
                </a:gridCol>
                <a:gridCol w="1671817">
                  <a:extLst>
                    <a:ext uri="{9D8B030D-6E8A-4147-A177-3AD203B41FA5}">
                      <a16:colId xmlns:a16="http://schemas.microsoft.com/office/drawing/2014/main" val="20006"/>
                    </a:ext>
                  </a:extLst>
                </a:gridCol>
              </a:tblGrid>
              <a:tr h="607555">
                <a:tc rowSpan="2">
                  <a:txBody>
                    <a:bodyPr/>
                    <a:lstStyle/>
                    <a:p>
                      <a:pPr algn="ctr" fontAlgn="ctr"/>
                      <a:r>
                        <a:rPr lang="tr-TR" sz="1100" u="none" strike="noStrike" dirty="0">
                          <a:effectLst>
                            <a:outerShdw blurRad="50800" dist="38100" dir="2700000" algn="tl" rotWithShape="0">
                              <a:prstClr val="black">
                                <a:alpha val="40000"/>
                              </a:prstClr>
                            </a:outerShdw>
                          </a:effectLst>
                        </a:rPr>
                        <a:t>KURUM</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gridSpan="3">
                  <a:txBody>
                    <a:bodyPr/>
                    <a:lstStyle/>
                    <a:p>
                      <a:pPr algn="ctr" fontAlgn="b"/>
                      <a:r>
                        <a:rPr lang="tr-TR" sz="1100" u="none" strike="noStrike" dirty="0">
                          <a:effectLst/>
                        </a:rPr>
                        <a:t>2022</a:t>
                      </a:r>
                      <a:endParaRPr lang="tr-TR" sz="1100" b="1" i="0" u="none" strike="noStrike" dirty="0">
                        <a:solidFill>
                          <a:srgbClr val="FFFFFF"/>
                        </a:solidFill>
                        <a:effectLst/>
                        <a:latin typeface="Calibri" panose="020F0502020204030204" pitchFamily="34" charset="0"/>
                      </a:endParaRPr>
                    </a:p>
                  </a:txBody>
                  <a:tcPr marL="9525" marR="9525" marT="9525" marB="0" anchor="ctr"/>
                </a:tc>
                <a:tc hMerge="1">
                  <a:txBody>
                    <a:bodyPr/>
                    <a:lstStyle/>
                    <a:p>
                      <a:endParaRPr lang="tr-TR"/>
                    </a:p>
                  </a:txBody>
                  <a:tcPr/>
                </a:tc>
                <a:tc hMerge="1">
                  <a:txBody>
                    <a:bodyPr/>
                    <a:lstStyle/>
                    <a:p>
                      <a:endParaRPr lang="tr-TR"/>
                    </a:p>
                  </a:txBody>
                  <a:tcPr/>
                </a:tc>
                <a:tc gridSpan="3">
                  <a:txBody>
                    <a:bodyPr/>
                    <a:lstStyle/>
                    <a:p>
                      <a:pPr algn="ctr" fontAlgn="b"/>
                      <a:r>
                        <a:rPr lang="tr-TR" sz="1100" u="none" strike="noStrike" dirty="0">
                          <a:effectLst/>
                        </a:rPr>
                        <a:t>2023</a:t>
                      </a:r>
                      <a:endParaRPr lang="tr-TR" sz="1100" b="1" i="0" u="none" strike="noStrike" dirty="0">
                        <a:solidFill>
                          <a:srgbClr val="FFFFFF"/>
                        </a:solidFill>
                        <a:effectLst/>
                        <a:latin typeface="Calibri" panose="020F0502020204030204" pitchFamily="34" charset="0"/>
                      </a:endParaRPr>
                    </a:p>
                  </a:txBody>
                  <a:tcPr marL="9525" marR="9525" marT="9525"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1099674">
                <a:tc vMerge="1">
                  <a:txBody>
                    <a:bodyPr/>
                    <a:lstStyle/>
                    <a:p>
                      <a:endParaRPr lang="tr-TR"/>
                    </a:p>
                  </a:txBody>
                  <a:tcPr/>
                </a:tc>
                <a:tc>
                  <a:txBody>
                    <a:bodyPr/>
                    <a:lstStyle/>
                    <a:p>
                      <a:pPr algn="ctr" fontAlgn="b"/>
                      <a:r>
                        <a:rPr lang="tr-TR" sz="1100" u="none" strike="noStrike" dirty="0">
                          <a:effectLst>
                            <a:outerShdw blurRad="50800" dist="38100" dir="2700000" algn="tl" rotWithShape="0">
                              <a:prstClr val="black">
                                <a:alpha val="40000"/>
                              </a:prstClr>
                            </a:outerShdw>
                          </a:effectLst>
                        </a:rPr>
                        <a:t>AİLE SAYISI</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a:txBody>
                    <a:bodyPr/>
                    <a:lstStyle/>
                    <a:p>
                      <a:pPr algn="ctr" fontAlgn="b"/>
                      <a:r>
                        <a:rPr lang="tr-TR" sz="1100" u="none" strike="noStrike" dirty="0">
                          <a:effectLst>
                            <a:outerShdw blurRad="50800" dist="38100" dir="2700000" algn="tl" rotWithShape="0">
                              <a:prstClr val="black">
                                <a:alpha val="40000"/>
                              </a:prstClr>
                            </a:outerShdw>
                          </a:effectLst>
                        </a:rPr>
                        <a:t>KİŞİ SAYISI</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a:txBody>
                    <a:bodyPr/>
                    <a:lstStyle/>
                    <a:p>
                      <a:pPr algn="ctr" fontAlgn="b"/>
                      <a:r>
                        <a:rPr lang="tr-TR" sz="1100" u="none" strike="noStrike" dirty="0">
                          <a:effectLst>
                            <a:outerShdw blurRad="50800" dist="38100" dir="2700000" algn="tl" rotWithShape="0">
                              <a:prstClr val="black">
                                <a:alpha val="40000"/>
                              </a:prstClr>
                            </a:outerShdw>
                          </a:effectLst>
                        </a:rPr>
                        <a:t>YARDIM MİKTARI(TL)</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a:txBody>
                    <a:bodyPr/>
                    <a:lstStyle/>
                    <a:p>
                      <a:pPr algn="ctr" fontAlgn="b"/>
                      <a:r>
                        <a:rPr lang="tr-TR" sz="1100" u="none" strike="noStrike" dirty="0">
                          <a:effectLst>
                            <a:outerShdw blurRad="50800" dist="38100" dir="2700000" algn="tl" rotWithShape="0">
                              <a:prstClr val="black">
                                <a:alpha val="40000"/>
                              </a:prstClr>
                            </a:outerShdw>
                          </a:effectLst>
                        </a:rPr>
                        <a:t>AİLE SAYISI</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a:txBody>
                    <a:bodyPr/>
                    <a:lstStyle/>
                    <a:p>
                      <a:pPr algn="ctr" fontAlgn="b"/>
                      <a:r>
                        <a:rPr lang="tr-TR" sz="1100" u="none" strike="noStrike" dirty="0">
                          <a:effectLst>
                            <a:outerShdw blurRad="50800" dist="38100" dir="2700000" algn="tl" rotWithShape="0">
                              <a:prstClr val="black">
                                <a:alpha val="40000"/>
                              </a:prstClr>
                            </a:outerShdw>
                          </a:effectLst>
                        </a:rPr>
                        <a:t>KİŞİ SAYISI</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tc>
                  <a:txBody>
                    <a:bodyPr/>
                    <a:lstStyle/>
                    <a:p>
                      <a:pPr algn="ctr" fontAlgn="b"/>
                      <a:r>
                        <a:rPr lang="tr-TR" sz="1100" u="none" strike="noStrike" dirty="0">
                          <a:effectLst>
                            <a:outerShdw blurRad="50800" dist="38100" dir="2700000" algn="tl" rotWithShape="0">
                              <a:prstClr val="black">
                                <a:alpha val="40000"/>
                              </a:prstClr>
                            </a:outerShdw>
                          </a:effectLst>
                        </a:rPr>
                        <a:t>YARDIM MİKTARI(TL)</a:t>
                      </a:r>
                      <a:endParaRPr lang="tr-TR" sz="1100" b="1" i="0" u="none" strike="noStrike" dirty="0">
                        <a:solidFill>
                          <a:srgbClr val="FFFFFF"/>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674810">
                <a:tc>
                  <a:txBody>
                    <a:bodyPr/>
                    <a:lstStyle/>
                    <a:p>
                      <a:pPr algn="ctr" fontAlgn="b"/>
                      <a:r>
                        <a:rPr lang="tr-TR" sz="1100" u="none" strike="noStrike" dirty="0">
                          <a:effectLst>
                            <a:outerShdw blurRad="50800" dist="38100" dir="2700000" algn="tl" rotWithShape="0">
                              <a:prstClr val="black">
                                <a:alpha val="40000"/>
                              </a:prstClr>
                            </a:outerShdw>
                          </a:effectLst>
                        </a:rPr>
                        <a:t>SOSYAL YARDIMLAŞMA VE DAYANIŞMA VAKIFLARI</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61.261</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229.035</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659.690.349,92</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75.825</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198.701</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957.309.955,76</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607555">
                <a:tc>
                  <a:txBody>
                    <a:bodyPr/>
                    <a:lstStyle/>
                    <a:p>
                      <a:pPr algn="ctr" fontAlgn="b"/>
                      <a:r>
                        <a:rPr lang="tr-TR" sz="1100" u="none" strike="noStrike" dirty="0">
                          <a:effectLst>
                            <a:outerShdw blurRad="50800" dist="38100" dir="2700000" algn="tl" rotWithShape="0">
                              <a:prstClr val="black">
                                <a:alpha val="40000"/>
                              </a:prstClr>
                            </a:outerShdw>
                          </a:effectLst>
                        </a:rPr>
                        <a:t>AİLE VE SOSYAL HİZMETLERİ İL MÜDÜRLÜĞÜ </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19.615</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48.954</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280.707.948,60</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15.840</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94.139</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341.064.673,71</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607555">
                <a:tc>
                  <a:txBody>
                    <a:bodyPr/>
                    <a:lstStyle/>
                    <a:p>
                      <a:pPr algn="ctr" fontAlgn="b"/>
                      <a:r>
                        <a:rPr lang="tr-TR" sz="1100" u="none" strike="noStrike">
                          <a:effectLst>
                            <a:outerShdw blurRad="50800" dist="38100" dir="2700000" algn="tl" rotWithShape="0">
                              <a:prstClr val="black">
                                <a:alpha val="40000"/>
                              </a:prstClr>
                            </a:outerShdw>
                          </a:effectLst>
                        </a:rPr>
                        <a:t>BATMAN BELEDİYESİ </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15.911</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78.280</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49.685.246,62</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6.500</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33.000</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70.903.650,00</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607555">
                <a:tc>
                  <a:txBody>
                    <a:bodyPr/>
                    <a:lstStyle/>
                    <a:p>
                      <a:pPr algn="just" fontAlgn="b"/>
                      <a:r>
                        <a:rPr lang="tr-TR" sz="1100" u="none" strike="noStrike" dirty="0">
                          <a:effectLst>
                            <a:outerShdw blurRad="50800" dist="38100" dir="2700000" algn="tl" rotWithShape="0">
                              <a:prstClr val="black">
                                <a:alpha val="40000"/>
                              </a:prstClr>
                            </a:outerShdw>
                          </a:effectLst>
                        </a:rPr>
                        <a:t>                              GENEL TOPLAM </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 </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 </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a:effectLst>
                            <a:outerShdw blurRad="50800" dist="38100" dir="2700000" algn="tl" rotWithShape="0">
                              <a:prstClr val="black">
                                <a:alpha val="40000"/>
                              </a:prstClr>
                            </a:outerShdw>
                          </a:effectLst>
                        </a:rPr>
                        <a:t>990.083.545,14</a:t>
                      </a:r>
                      <a:endParaRPr lang="tr-TR" sz="1100" b="1" i="0" u="none" strike="noStrike">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 </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 </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tc>
                  <a:txBody>
                    <a:bodyPr/>
                    <a:lstStyle/>
                    <a:p>
                      <a:pPr algn="ctr" fontAlgn="b"/>
                      <a:r>
                        <a:rPr lang="tr-TR" sz="1100" u="none" strike="noStrike" dirty="0">
                          <a:effectLst>
                            <a:outerShdw blurRad="50800" dist="38100" dir="2700000" algn="tl" rotWithShape="0">
                              <a:prstClr val="black">
                                <a:alpha val="40000"/>
                              </a:prstClr>
                            </a:outerShdw>
                          </a:effectLst>
                        </a:rPr>
                        <a:t>1.369.278.279,47</a:t>
                      </a:r>
                      <a:endParaRPr lang="tr-TR" sz="1100" b="1" i="0" u="none" strike="noStrike" dirty="0">
                        <a:solidFill>
                          <a:srgbClr val="000000"/>
                        </a:solidFill>
                        <a:effectLst>
                          <a:outerShdw blurRad="50800" dist="38100" dir="2700000" algn="tl" rotWithShape="0">
                            <a:prstClr val="black">
                              <a:alpha val="40000"/>
                            </a:prstClr>
                          </a:outerShdw>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bl>
          </a:graphicData>
        </a:graphic>
      </p:graphicFrame>
      <p:graphicFrame>
        <p:nvGraphicFramePr>
          <p:cNvPr id="9" name="Grafik 8"/>
          <p:cNvGraphicFramePr>
            <a:graphicFrameLocks/>
          </p:cNvGraphicFramePr>
          <p:nvPr>
            <p:extLst>
              <p:ext uri="{D42A27DB-BD31-4B8C-83A1-F6EECF244321}">
                <p14:modId xmlns:p14="http://schemas.microsoft.com/office/powerpoint/2010/main" val="4199068028"/>
              </p:ext>
            </p:extLst>
          </p:nvPr>
        </p:nvGraphicFramePr>
        <p:xfrm>
          <a:off x="7762875" y="1295400"/>
          <a:ext cx="4429125"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ayt Numarası Yer Tutucusu 3">
            <a:extLst>
              <a:ext uri="{FF2B5EF4-FFF2-40B4-BE49-F238E27FC236}">
                <a16:creationId xmlns:a16="http://schemas.microsoft.com/office/drawing/2014/main" id="{16F5F42B-C049-9682-C9C2-0F7A6EF22E13}"/>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21</a:t>
            </a:fld>
            <a:endParaRPr lang="tr-TR">
              <a:solidFill>
                <a:srgbClr val="146194">
                  <a:lumMod val="50000"/>
                </a:srgbClr>
              </a:solidFill>
            </a:endParaRPr>
          </a:p>
        </p:txBody>
      </p:sp>
    </p:spTree>
    <p:extLst>
      <p:ext uri="{BB962C8B-B14F-4D97-AF65-F5344CB8AC3E}">
        <p14:creationId xmlns:p14="http://schemas.microsoft.com/office/powerpoint/2010/main" val="309881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997956" y="91857"/>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İŞKUR VERİLERİNE</a:t>
            </a:r>
          </a:p>
          <a:p>
            <a:pPr algn="ctr"/>
            <a:r>
              <a:rPr lang="tr-TR" sz="2000" b="1" dirty="0">
                <a:solidFill>
                  <a:schemeClr val="bg1"/>
                </a:solidFill>
                <a:latin typeface="Times New Roman" pitchFamily="18" charset="0"/>
                <a:cs typeface="Times New Roman" pitchFamily="18" charset="0"/>
              </a:rPr>
              <a:t>GÖRE TÜRKİYE-BATMAN İSTATİSTİKLERİ</a:t>
            </a:r>
          </a:p>
        </p:txBody>
      </p:sp>
      <p:sp>
        <p:nvSpPr>
          <p:cNvPr id="5" name="Unvan 1">
            <a:extLst>
              <a:ext uri="{FF2B5EF4-FFF2-40B4-BE49-F238E27FC236}">
                <a16:creationId xmlns:a16="http://schemas.microsoft.com/office/drawing/2014/main" id="{7278A367-FD6E-4544-9B1D-8214B0F2F2E7}"/>
              </a:ext>
            </a:extLst>
          </p:cNvPr>
          <p:cNvSpPr txBox="1">
            <a:spLocks/>
          </p:cNvSpPr>
          <p:nvPr/>
        </p:nvSpPr>
        <p:spPr>
          <a:xfrm>
            <a:off x="1329767" y="1222275"/>
            <a:ext cx="3475759" cy="434938"/>
          </a:xfrm>
          <a:prstGeom prst="rect">
            <a:avLst/>
          </a:prstGeom>
        </p:spPr>
        <p:txBody>
          <a:bodyP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tr-TR" sz="2400" b="1" dirty="0">
                <a:solidFill>
                  <a:schemeClr val="tx1"/>
                </a:solidFill>
                <a:latin typeface="Bahnschrift SemiCondensed" panose="020B0502040204020203" pitchFamily="34" charset="0"/>
              </a:rPr>
              <a:t>EYLÜL 2023 TÜRKİYE İŞKUR</a:t>
            </a:r>
          </a:p>
        </p:txBody>
      </p:sp>
      <p:pic>
        <p:nvPicPr>
          <p:cNvPr id="7" name="Resim 6" descr="Ekran Kırpma">
            <a:extLst>
              <a:ext uri="{FF2B5EF4-FFF2-40B4-BE49-F238E27FC236}">
                <a16:creationId xmlns:a16="http://schemas.microsoft.com/office/drawing/2014/main" id="{D851EBF0-3BDC-4DEE-83CB-F7A3A597D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22" y="1794392"/>
            <a:ext cx="2238650" cy="1517072"/>
          </a:xfrm>
          <a:prstGeom prst="rect">
            <a:avLst/>
          </a:prstGeom>
        </p:spPr>
      </p:pic>
      <p:sp>
        <p:nvSpPr>
          <p:cNvPr id="11" name="Unvan 1">
            <a:extLst>
              <a:ext uri="{FF2B5EF4-FFF2-40B4-BE49-F238E27FC236}">
                <a16:creationId xmlns:a16="http://schemas.microsoft.com/office/drawing/2014/main" id="{CDCAC33A-2354-41A4-B28E-36061804E03C}"/>
              </a:ext>
            </a:extLst>
          </p:cNvPr>
          <p:cNvSpPr txBox="1">
            <a:spLocks/>
          </p:cNvSpPr>
          <p:nvPr/>
        </p:nvSpPr>
        <p:spPr>
          <a:xfrm>
            <a:off x="6847840" y="1222275"/>
            <a:ext cx="3392630" cy="434938"/>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dirty="0">
                <a:solidFill>
                  <a:srgbClr val="FF0000"/>
                </a:solidFill>
                <a:effectLst>
                  <a:outerShdw blurRad="38100" dist="38100" dir="2700000" algn="tl">
                    <a:srgbClr val="000000">
                      <a:alpha val="43137"/>
                    </a:srgbClr>
                  </a:outerShdw>
                </a:effectLst>
                <a:latin typeface="Bahnschrift SemiCondensed" panose="020B0502040204020203" pitchFamily="34" charset="0"/>
              </a:rPr>
              <a:t>EYLÜL 2023 BATMAN İŞKUR</a:t>
            </a:r>
          </a:p>
        </p:txBody>
      </p:sp>
      <p:pic>
        <p:nvPicPr>
          <p:cNvPr id="12" name="Resim 11" descr="Ekran Kırpma">
            <a:extLst>
              <a:ext uri="{FF2B5EF4-FFF2-40B4-BE49-F238E27FC236}">
                <a16:creationId xmlns:a16="http://schemas.microsoft.com/office/drawing/2014/main" id="{8CABD94B-F836-4D99-BAF5-AE2184833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727" y="1794392"/>
            <a:ext cx="2483428" cy="1610591"/>
          </a:xfrm>
          <a:prstGeom prst="rect">
            <a:avLst/>
          </a:prstGeom>
        </p:spPr>
      </p:pic>
      <p:pic>
        <p:nvPicPr>
          <p:cNvPr id="15" name="Resim 14">
            <a:extLst>
              <a:ext uri="{FF2B5EF4-FFF2-40B4-BE49-F238E27FC236}">
                <a16:creationId xmlns:a16="http://schemas.microsoft.com/office/drawing/2014/main" id="{3A169C87-88E1-42A0-952E-3D9F2C9AB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graphicFrame>
        <p:nvGraphicFramePr>
          <p:cNvPr id="4" name="Grafik 3"/>
          <p:cNvGraphicFramePr/>
          <p:nvPr>
            <p:extLst>
              <p:ext uri="{D42A27DB-BD31-4B8C-83A1-F6EECF244321}">
                <p14:modId xmlns:p14="http://schemas.microsoft.com/office/powerpoint/2010/main" val="2307278213"/>
              </p:ext>
            </p:extLst>
          </p:nvPr>
        </p:nvGraphicFramePr>
        <p:xfrm>
          <a:off x="210442" y="3496423"/>
          <a:ext cx="4084968" cy="32380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afik 16"/>
          <p:cNvGraphicFramePr/>
          <p:nvPr>
            <p:extLst>
              <p:ext uri="{D42A27DB-BD31-4B8C-83A1-F6EECF244321}">
                <p14:modId xmlns:p14="http://schemas.microsoft.com/office/powerpoint/2010/main" val="1410603878"/>
              </p:ext>
            </p:extLst>
          </p:nvPr>
        </p:nvGraphicFramePr>
        <p:xfrm>
          <a:off x="5965332" y="3487189"/>
          <a:ext cx="4084968" cy="323805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afik 17"/>
          <p:cNvGraphicFramePr/>
          <p:nvPr>
            <p:extLst>
              <p:ext uri="{D42A27DB-BD31-4B8C-83A1-F6EECF244321}">
                <p14:modId xmlns:p14="http://schemas.microsoft.com/office/powerpoint/2010/main" val="571848507"/>
              </p:ext>
            </p:extLst>
          </p:nvPr>
        </p:nvGraphicFramePr>
        <p:xfrm>
          <a:off x="2715100" y="1683072"/>
          <a:ext cx="2883553" cy="194249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Grafik 21"/>
          <p:cNvGraphicFramePr/>
          <p:nvPr>
            <p:extLst>
              <p:ext uri="{D42A27DB-BD31-4B8C-83A1-F6EECF244321}">
                <p14:modId xmlns:p14="http://schemas.microsoft.com/office/powerpoint/2010/main" val="600083347"/>
              </p:ext>
            </p:extLst>
          </p:nvPr>
        </p:nvGraphicFramePr>
        <p:xfrm>
          <a:off x="8865379" y="1617068"/>
          <a:ext cx="2750182" cy="1871720"/>
        </p:xfrm>
        <a:graphic>
          <a:graphicData uri="http://schemas.openxmlformats.org/drawingml/2006/chart">
            <c:chart xmlns:c="http://schemas.openxmlformats.org/drawingml/2006/chart" xmlns:r="http://schemas.openxmlformats.org/officeDocument/2006/relationships" r:id="rId8"/>
          </a:graphicData>
        </a:graphic>
      </p:graphicFrame>
      <p:sp>
        <p:nvSpPr>
          <p:cNvPr id="2" name="Slayt Numarası Yer Tutucusu 1">
            <a:extLst>
              <a:ext uri="{FF2B5EF4-FFF2-40B4-BE49-F238E27FC236}">
                <a16:creationId xmlns:a16="http://schemas.microsoft.com/office/drawing/2014/main" id="{71CC54AB-09DF-9FC4-7ACF-C6A07E70E59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22</a:t>
            </a:fld>
            <a:endParaRPr lang="tr-TR">
              <a:solidFill>
                <a:srgbClr val="146194">
                  <a:lumMod val="50000"/>
                </a:srgbClr>
              </a:solidFill>
            </a:endParaRPr>
          </a:p>
        </p:txBody>
      </p:sp>
    </p:spTree>
    <p:extLst>
      <p:ext uri="{BB962C8B-B14F-4D97-AF65-F5344CB8AC3E}">
        <p14:creationId xmlns:p14="http://schemas.microsoft.com/office/powerpoint/2010/main" val="899995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647471" y="279566"/>
            <a:ext cx="8706329" cy="369332"/>
          </a:xfrm>
          <a:prstGeom prst="rect">
            <a:avLst/>
          </a:prstGeom>
          <a:noFill/>
        </p:spPr>
        <p:txBody>
          <a:bodyPr wrap="square" rtlCol="0">
            <a:spAutoFit/>
          </a:bodyPr>
          <a:lstStyle/>
          <a:p>
            <a:pPr algn="ctr"/>
            <a:r>
              <a:rPr lang="tr-TR" b="1" dirty="0">
                <a:solidFill>
                  <a:schemeClr val="bg1"/>
                </a:solidFill>
                <a:latin typeface="Times New Roman" pitchFamily="18" charset="0"/>
                <a:cs typeface="Times New Roman" pitchFamily="18" charset="0"/>
              </a:rPr>
              <a:t>SEKTÖRLERE GÖRE AÇIK İŞ SAYISI VE AÇIK İŞ ORANI</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3" name="Resim 2">
            <a:extLst>
              <a:ext uri="{FF2B5EF4-FFF2-40B4-BE49-F238E27FC236}">
                <a16:creationId xmlns:a16="http://schemas.microsoft.com/office/drawing/2014/main" id="{7CBD225F-4E7E-4343-A914-2F93B2BFD968}"/>
              </a:ext>
            </a:extLst>
          </p:cNvPr>
          <p:cNvPicPr>
            <a:picLocks noChangeAspect="1"/>
          </p:cNvPicPr>
          <p:nvPr/>
        </p:nvPicPr>
        <p:blipFill rotWithShape="1">
          <a:blip r:embed="rId3"/>
          <a:srcRect t="7863"/>
          <a:stretch/>
        </p:blipFill>
        <p:spPr>
          <a:xfrm>
            <a:off x="619616" y="1366787"/>
            <a:ext cx="11232341" cy="4332632"/>
          </a:xfrm>
          <a:prstGeom prst="rect">
            <a:avLst/>
          </a:prstGeom>
        </p:spPr>
      </p:pic>
      <p:sp>
        <p:nvSpPr>
          <p:cNvPr id="2" name="Metin kutusu 1">
            <a:extLst>
              <a:ext uri="{FF2B5EF4-FFF2-40B4-BE49-F238E27FC236}">
                <a16:creationId xmlns:a16="http://schemas.microsoft.com/office/drawing/2014/main" id="{C756C1E7-3DFF-4E48-9A83-A4872FC18BB3}"/>
              </a:ext>
            </a:extLst>
          </p:cNvPr>
          <p:cNvSpPr txBox="1"/>
          <p:nvPr/>
        </p:nvSpPr>
        <p:spPr>
          <a:xfrm>
            <a:off x="722487" y="5532100"/>
            <a:ext cx="11026601" cy="923330"/>
          </a:xfrm>
          <a:prstGeom prst="rect">
            <a:avLst/>
          </a:prstGeom>
          <a:noFill/>
        </p:spPr>
        <p:txBody>
          <a:bodyPr wrap="square" rtlCol="0">
            <a:spAutoFit/>
          </a:bodyPr>
          <a:lstStyle/>
          <a:p>
            <a:pPr algn="just"/>
            <a:r>
              <a:rPr lang="tr-TR" sz="1800" dirty="0">
                <a:effectLst/>
                <a:latin typeface="Calibri" panose="020F0502020204030204" pitchFamily="34" charset="0"/>
                <a:ea typeface="Calibri" panose="020F0502020204030204" pitchFamily="34" charset="0"/>
                <a:cs typeface="Times New Roman" panose="02020603050405020304" pitchFamily="18" charset="0"/>
              </a:rPr>
              <a:t>Batman ilinde araştırma döneminde toplam açık işlerin en fazla olduğu sektör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imalat</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toptan ve perakende ticaret </a:t>
            </a:r>
            <a:r>
              <a:rPr lang="tr-TR" sz="1800" dirty="0">
                <a:effectLst/>
                <a:latin typeface="Calibri" panose="020F0502020204030204" pitchFamily="34" charset="0"/>
                <a:ea typeface="Calibri" panose="020F0502020204030204" pitchFamily="34" charset="0"/>
                <a:cs typeface="Times New Roman" panose="02020603050405020304" pitchFamily="18" charset="0"/>
              </a:rPr>
              <a:t>sektörüdür.  </a:t>
            </a:r>
          </a:p>
          <a:p>
            <a:endParaRPr lang="tr-TR" dirty="0"/>
          </a:p>
        </p:txBody>
      </p:sp>
      <p:sp>
        <p:nvSpPr>
          <p:cNvPr id="4" name="Slayt Numarası Yer Tutucusu 3">
            <a:extLst>
              <a:ext uri="{FF2B5EF4-FFF2-40B4-BE49-F238E27FC236}">
                <a16:creationId xmlns:a16="http://schemas.microsoft.com/office/drawing/2014/main" id="{388FC223-24AA-7F72-0FED-4487FD3D56C3}"/>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23</a:t>
            </a:fld>
            <a:endParaRPr lang="tr-TR">
              <a:solidFill>
                <a:srgbClr val="146194">
                  <a:lumMod val="50000"/>
                </a:srgbClr>
              </a:solidFill>
            </a:endParaRPr>
          </a:p>
        </p:txBody>
      </p:sp>
    </p:spTree>
    <p:extLst>
      <p:ext uri="{BB962C8B-B14F-4D97-AF65-F5344CB8AC3E}">
        <p14:creationId xmlns:p14="http://schemas.microsoft.com/office/powerpoint/2010/main" val="291979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153162" y="156856"/>
            <a:ext cx="8706329" cy="523220"/>
          </a:xfrm>
          <a:prstGeom prst="rect">
            <a:avLst/>
          </a:prstGeom>
          <a:noFill/>
        </p:spPr>
        <p:txBody>
          <a:bodyPr wrap="square" rtlCol="0">
            <a:spAutoFit/>
          </a:bodyPr>
          <a:lstStyle/>
          <a:p>
            <a:r>
              <a:rPr lang="tr-TR" sz="2800" b="1" dirty="0">
                <a:solidFill>
                  <a:schemeClr val="bg1"/>
                </a:solidFill>
                <a:cs typeface="Times New Roman" pitchFamily="18" charset="0"/>
              </a:rPr>
              <a:t>BATMAN İŞ GÜCÜ PİYASA ARAŞTIRMA ANKETİ </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D4E0D30D-59AE-42E2-BCB0-040D66875CE4}"/>
              </a:ext>
            </a:extLst>
          </p:cNvPr>
          <p:cNvSpPr txBox="1"/>
          <p:nvPr/>
        </p:nvSpPr>
        <p:spPr>
          <a:xfrm>
            <a:off x="309750" y="1004030"/>
            <a:ext cx="10919534" cy="685059"/>
          </a:xfrm>
          <a:prstGeom prst="rect">
            <a:avLst/>
          </a:prstGeom>
          <a:noFill/>
        </p:spPr>
        <p:txBody>
          <a:bodyPr wrap="square" rtlCol="0">
            <a:sp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2022 yılında Batman İŞKUR’un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20+ personel istihdam eden</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r>
              <a:rPr lang="tr-TR" sz="1800" b="1" dirty="0">
                <a:effectLst/>
                <a:latin typeface="Calibri" panose="020F0502020204030204" pitchFamily="34" charset="0"/>
                <a:ea typeface="Calibri" panose="020F0502020204030204" pitchFamily="34" charset="0"/>
                <a:cs typeface="Times New Roman" panose="02020603050405020304" pitchFamily="18" charset="0"/>
              </a:rPr>
              <a:t>15 farklı sektörden 602 işletme </a:t>
            </a:r>
            <a:r>
              <a:rPr lang="tr-TR" sz="1800" dirty="0">
                <a:effectLst/>
                <a:latin typeface="Calibri" panose="020F0502020204030204" pitchFamily="34" charset="0"/>
                <a:ea typeface="Calibri" panose="020F0502020204030204" pitchFamily="34" charset="0"/>
                <a:cs typeface="Times New Roman" panose="02020603050405020304" pitchFamily="18" charset="0"/>
              </a:rPr>
              <a:t>ile yapmış olduğu İşgücü Piyasa Araştırma çalışmasına dair  yapılan anket sonuçları aşağıdaki gibidir. </a:t>
            </a:r>
          </a:p>
        </p:txBody>
      </p:sp>
      <p:sp>
        <p:nvSpPr>
          <p:cNvPr id="3" name="Slayt Numarası Yer Tutucusu 2">
            <a:extLst>
              <a:ext uri="{FF2B5EF4-FFF2-40B4-BE49-F238E27FC236}">
                <a16:creationId xmlns:a16="http://schemas.microsoft.com/office/drawing/2014/main" id="{C8221D55-2210-5D24-282B-965A289B6D1D}"/>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24</a:t>
            </a:fld>
            <a:endParaRPr lang="tr-TR">
              <a:solidFill>
                <a:srgbClr val="146194">
                  <a:lumMod val="50000"/>
                </a:srgbClr>
              </a:solidFill>
            </a:endParaRPr>
          </a:p>
        </p:txBody>
      </p:sp>
      <p:pic>
        <p:nvPicPr>
          <p:cNvPr id="4" name="Resim 3"/>
          <p:cNvPicPr>
            <a:picLocks noChangeAspect="1"/>
          </p:cNvPicPr>
          <p:nvPr/>
        </p:nvPicPr>
        <p:blipFill rotWithShape="1">
          <a:blip r:embed="rId3"/>
          <a:srcRect t="9879"/>
          <a:stretch/>
        </p:blipFill>
        <p:spPr>
          <a:xfrm>
            <a:off x="367939" y="2204185"/>
            <a:ext cx="8821677" cy="2862507"/>
          </a:xfrm>
          <a:prstGeom prst="rect">
            <a:avLst/>
          </a:prstGeom>
        </p:spPr>
      </p:pic>
      <p:pic>
        <p:nvPicPr>
          <p:cNvPr id="5" name="Resim 4"/>
          <p:cNvPicPr>
            <a:picLocks noChangeAspect="1"/>
          </p:cNvPicPr>
          <p:nvPr/>
        </p:nvPicPr>
        <p:blipFill>
          <a:blip r:embed="rId4"/>
          <a:stretch>
            <a:fillRect/>
          </a:stretch>
        </p:blipFill>
        <p:spPr>
          <a:xfrm>
            <a:off x="733630" y="5066692"/>
            <a:ext cx="8846063" cy="1390008"/>
          </a:xfrm>
          <a:prstGeom prst="rect">
            <a:avLst/>
          </a:prstGeom>
        </p:spPr>
      </p:pic>
    </p:spTree>
    <p:extLst>
      <p:ext uri="{BB962C8B-B14F-4D97-AF65-F5344CB8AC3E}">
        <p14:creationId xmlns:p14="http://schemas.microsoft.com/office/powerpoint/2010/main" val="144240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428530" y="124921"/>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İŞKUR VERİLERİNE GÖRE</a:t>
            </a:r>
          </a:p>
          <a:p>
            <a:pPr algn="ctr"/>
            <a:r>
              <a:rPr lang="tr-TR" sz="2000" b="1" dirty="0">
                <a:solidFill>
                  <a:schemeClr val="bg1"/>
                </a:solidFill>
                <a:latin typeface="Times New Roman" pitchFamily="18" charset="0"/>
                <a:cs typeface="Times New Roman" pitchFamily="18" charset="0"/>
              </a:rPr>
              <a:t>AÇIK İŞLER İÇİN TALEP EDİLEN EĞİTİM DÜZEYİ </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C756C1E7-3DFF-4E48-9A83-A4872FC18BB3}"/>
              </a:ext>
            </a:extLst>
          </p:cNvPr>
          <p:cNvSpPr txBox="1"/>
          <p:nvPr/>
        </p:nvSpPr>
        <p:spPr>
          <a:xfrm>
            <a:off x="641857" y="5420639"/>
            <a:ext cx="9807160" cy="1361014"/>
          </a:xfrm>
          <a:prstGeom prst="rect">
            <a:avLst/>
          </a:prstGeom>
          <a:noFill/>
        </p:spPr>
        <p:txBody>
          <a:bodyPr wrap="square" rtlCol="0">
            <a:sp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Batman ilindeki açık işler incelendiğinde, asgari düzeyde “Eğitim Düzeyi Önemli Değil” olarak talep edilen açık işlerin oranı yüzde 50,6 düzeyindedir. “Lise Altı Mezuniyet” şeklinde talep edilen açık işlerin payı da yüzde 28,7 seviyesindedir.</a:t>
            </a:r>
          </a:p>
          <a:p>
            <a:endParaRPr lang="tr-TR" dirty="0"/>
          </a:p>
        </p:txBody>
      </p:sp>
      <p:pic>
        <p:nvPicPr>
          <p:cNvPr id="4" name="Resim 3">
            <a:extLst>
              <a:ext uri="{FF2B5EF4-FFF2-40B4-BE49-F238E27FC236}">
                <a16:creationId xmlns:a16="http://schemas.microsoft.com/office/drawing/2014/main" id="{8629AB9D-248D-4AA4-87BF-5285245F851B}"/>
              </a:ext>
            </a:extLst>
          </p:cNvPr>
          <p:cNvPicPr>
            <a:picLocks noChangeAspect="1"/>
          </p:cNvPicPr>
          <p:nvPr/>
        </p:nvPicPr>
        <p:blipFill rotWithShape="1">
          <a:blip r:embed="rId3"/>
          <a:srcRect t="6238"/>
          <a:stretch/>
        </p:blipFill>
        <p:spPr>
          <a:xfrm>
            <a:off x="935765" y="1309036"/>
            <a:ext cx="6630896" cy="3984614"/>
          </a:xfrm>
          <a:prstGeom prst="rect">
            <a:avLst/>
          </a:prstGeom>
        </p:spPr>
      </p:pic>
      <p:sp>
        <p:nvSpPr>
          <p:cNvPr id="3" name="Slayt Numarası Yer Tutucusu 2">
            <a:extLst>
              <a:ext uri="{FF2B5EF4-FFF2-40B4-BE49-F238E27FC236}">
                <a16:creationId xmlns:a16="http://schemas.microsoft.com/office/drawing/2014/main" id="{5F663A0A-572F-FC4D-71FD-82E8B843DE3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25</a:t>
            </a:fld>
            <a:endParaRPr lang="tr-TR">
              <a:solidFill>
                <a:srgbClr val="146194">
                  <a:lumMod val="50000"/>
                </a:srgbClr>
              </a:solidFill>
            </a:endParaRPr>
          </a:p>
        </p:txBody>
      </p:sp>
    </p:spTree>
    <p:extLst>
      <p:ext uri="{BB962C8B-B14F-4D97-AF65-F5344CB8AC3E}">
        <p14:creationId xmlns:p14="http://schemas.microsoft.com/office/powerpoint/2010/main" val="188041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32066" y="98840"/>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SEKTÖRLERE GÖRE TEMİNİNDE</a:t>
            </a:r>
          </a:p>
          <a:p>
            <a:pPr algn="ctr"/>
            <a:r>
              <a:rPr lang="tr-TR" sz="2000" b="1" dirty="0">
                <a:solidFill>
                  <a:schemeClr val="bg1"/>
                </a:solidFill>
                <a:latin typeface="Times New Roman" pitchFamily="18" charset="0"/>
                <a:cs typeface="Times New Roman" pitchFamily="18" charset="0"/>
              </a:rPr>
              <a:t> GÜÇLÜK ÇEKİLEN ELEMAN SAYILARI</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C756C1E7-3DFF-4E48-9A83-A4872FC18BB3}"/>
              </a:ext>
            </a:extLst>
          </p:cNvPr>
          <p:cNvSpPr txBox="1"/>
          <p:nvPr/>
        </p:nvSpPr>
        <p:spPr>
          <a:xfrm>
            <a:off x="641857" y="5189442"/>
            <a:ext cx="9807160" cy="981423"/>
          </a:xfrm>
          <a:prstGeom prst="rect">
            <a:avLst/>
          </a:prstGeom>
          <a:noFill/>
        </p:spPr>
        <p:txBody>
          <a:bodyPr wrap="square" rtlCol="0">
            <a:sp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Batman ilinde temininde güçlük çekilen elemanların içinde imalat sektörünün payı % 89 seviyesindedir. Bunun dışında, </a:t>
            </a:r>
            <a:r>
              <a:rPr lang="tr-TR" dirty="0">
                <a:latin typeface="Calibri" panose="020F0502020204030204" pitchFamily="34" charset="0"/>
                <a:ea typeface="Calibri" panose="020F0502020204030204" pitchFamily="34" charset="0"/>
                <a:cs typeface="Times New Roman" panose="02020603050405020304" pitchFamily="18" charset="0"/>
              </a:rPr>
              <a:t>i</a:t>
            </a:r>
            <a:r>
              <a:rPr lang="tr-TR" sz="1800" dirty="0">
                <a:effectLst/>
                <a:latin typeface="Calibri" panose="020F0502020204030204" pitchFamily="34" charset="0"/>
                <a:ea typeface="Calibri" panose="020F0502020204030204" pitchFamily="34" charset="0"/>
                <a:cs typeface="Times New Roman" panose="02020603050405020304" pitchFamily="18" charset="0"/>
              </a:rPr>
              <a:t>nşaat ile insan sağlığı ve sosyal hizmet faaliyetleri ve toptan ve perakende ticaret sektörleri de ilk sıralarda yer alan ve eleman temininde güçlük çekilen diğer sektörlerdir. </a:t>
            </a:r>
            <a:endParaRPr lang="tr-TR" dirty="0"/>
          </a:p>
        </p:txBody>
      </p:sp>
      <p:pic>
        <p:nvPicPr>
          <p:cNvPr id="4" name="Resim 3">
            <a:extLst>
              <a:ext uri="{FF2B5EF4-FFF2-40B4-BE49-F238E27FC236}">
                <a16:creationId xmlns:a16="http://schemas.microsoft.com/office/drawing/2014/main" id="{4C1152D6-AD81-4D5C-820F-ACCEF275696F}"/>
              </a:ext>
            </a:extLst>
          </p:cNvPr>
          <p:cNvPicPr>
            <a:picLocks noChangeAspect="1"/>
          </p:cNvPicPr>
          <p:nvPr/>
        </p:nvPicPr>
        <p:blipFill rotWithShape="1">
          <a:blip r:embed="rId3"/>
          <a:srcRect t="7790"/>
          <a:stretch/>
        </p:blipFill>
        <p:spPr>
          <a:xfrm>
            <a:off x="841495" y="1366787"/>
            <a:ext cx="9607522" cy="3750834"/>
          </a:xfrm>
          <a:prstGeom prst="rect">
            <a:avLst/>
          </a:prstGeom>
        </p:spPr>
      </p:pic>
      <p:sp>
        <p:nvSpPr>
          <p:cNvPr id="3" name="Slayt Numarası Yer Tutucusu 2">
            <a:extLst>
              <a:ext uri="{FF2B5EF4-FFF2-40B4-BE49-F238E27FC236}">
                <a16:creationId xmlns:a16="http://schemas.microsoft.com/office/drawing/2014/main" id="{0E82D862-D5A1-9503-EA2B-2118F01C843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26</a:t>
            </a:fld>
            <a:endParaRPr lang="tr-TR">
              <a:solidFill>
                <a:srgbClr val="146194">
                  <a:lumMod val="50000"/>
                </a:srgbClr>
              </a:solidFill>
            </a:endParaRPr>
          </a:p>
        </p:txBody>
      </p:sp>
    </p:spTree>
    <p:extLst>
      <p:ext uri="{BB962C8B-B14F-4D97-AF65-F5344CB8AC3E}">
        <p14:creationId xmlns:p14="http://schemas.microsoft.com/office/powerpoint/2010/main" val="1490458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302393" y="134377"/>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ELEMAN TEMİNİNDE </a:t>
            </a:r>
          </a:p>
          <a:p>
            <a:pPr algn="ctr"/>
            <a:r>
              <a:rPr lang="tr-TR" sz="2000" b="1" dirty="0">
                <a:solidFill>
                  <a:schemeClr val="bg1"/>
                </a:solidFill>
                <a:latin typeface="Times New Roman" pitchFamily="18" charset="0"/>
                <a:cs typeface="Times New Roman" pitchFamily="18" charset="0"/>
              </a:rPr>
              <a:t>GÜÇLÜK ÇEKİLEN  İLK 10 MESLEK</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C756C1E7-3DFF-4E48-9A83-A4872FC18BB3}"/>
              </a:ext>
            </a:extLst>
          </p:cNvPr>
          <p:cNvSpPr txBox="1"/>
          <p:nvPr/>
        </p:nvSpPr>
        <p:spPr>
          <a:xfrm>
            <a:off x="641857" y="5490766"/>
            <a:ext cx="9807160" cy="1367234"/>
          </a:xfrm>
          <a:prstGeom prst="rect">
            <a:avLst/>
          </a:prstGeom>
          <a:noFill/>
        </p:spPr>
        <p:txBody>
          <a:bodyPr wrap="square" rtlCol="0">
            <a:spAutoFit/>
          </a:bodyPr>
          <a:lstStyle/>
          <a:p>
            <a:pPr algn="just">
              <a:lnSpc>
                <a:spcPct val="107000"/>
              </a:lnSpc>
              <a:spcAft>
                <a:spcPts val="8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Batman ilinde temininde güçlük çekilen mesleklere bakıldığında ilk sırada dokuma konfeksiyon makineci mesleği yer almaktadır. Bu mesleğin ardından sırasıyla makineci (Dikiş) ve kamyon şoförü meslekleri gelmektedir.   </a:t>
            </a:r>
          </a:p>
          <a:p>
            <a:pPr algn="just">
              <a:lnSpc>
                <a:spcPct val="107000"/>
              </a:lnSpc>
              <a:spcAft>
                <a:spcPts val="800"/>
              </a:spcAft>
            </a:pPr>
            <a:endParaRPr lang="tr-TR" dirty="0"/>
          </a:p>
        </p:txBody>
      </p:sp>
      <p:pic>
        <p:nvPicPr>
          <p:cNvPr id="5" name="Resim 4">
            <a:extLst>
              <a:ext uri="{FF2B5EF4-FFF2-40B4-BE49-F238E27FC236}">
                <a16:creationId xmlns:a16="http://schemas.microsoft.com/office/drawing/2014/main" id="{DD90F6BF-74BB-47FB-8ECE-EDFA3DA43B36}"/>
              </a:ext>
            </a:extLst>
          </p:cNvPr>
          <p:cNvPicPr>
            <a:picLocks noChangeAspect="1"/>
          </p:cNvPicPr>
          <p:nvPr/>
        </p:nvPicPr>
        <p:blipFill rotWithShape="1">
          <a:blip r:embed="rId3"/>
          <a:srcRect t="7759"/>
          <a:stretch/>
        </p:blipFill>
        <p:spPr>
          <a:xfrm>
            <a:off x="641857" y="1289785"/>
            <a:ext cx="9465076" cy="4279588"/>
          </a:xfrm>
          <a:prstGeom prst="rect">
            <a:avLst/>
          </a:prstGeom>
        </p:spPr>
      </p:pic>
      <p:sp>
        <p:nvSpPr>
          <p:cNvPr id="3" name="Slayt Numarası Yer Tutucusu 2">
            <a:extLst>
              <a:ext uri="{FF2B5EF4-FFF2-40B4-BE49-F238E27FC236}">
                <a16:creationId xmlns:a16="http://schemas.microsoft.com/office/drawing/2014/main" id="{4FE82A9C-3885-B7BD-FB76-6096CD6D8A44}"/>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27</a:t>
            </a:fld>
            <a:endParaRPr lang="tr-TR">
              <a:solidFill>
                <a:srgbClr val="146194">
                  <a:lumMod val="50000"/>
                </a:srgbClr>
              </a:solidFill>
            </a:endParaRPr>
          </a:p>
        </p:txBody>
      </p:sp>
    </p:spTree>
    <p:extLst>
      <p:ext uri="{BB962C8B-B14F-4D97-AF65-F5344CB8AC3E}">
        <p14:creationId xmlns:p14="http://schemas.microsoft.com/office/powerpoint/2010/main" val="2621995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080379" y="94832"/>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ELEMAN TEMİNİNDE GÜÇLÜK </a:t>
            </a:r>
          </a:p>
          <a:p>
            <a:pPr algn="ctr"/>
            <a:r>
              <a:rPr lang="tr-TR" sz="2000" b="1" dirty="0">
                <a:solidFill>
                  <a:schemeClr val="bg1"/>
                </a:solidFill>
                <a:latin typeface="Times New Roman" pitchFamily="18" charset="0"/>
                <a:cs typeface="Times New Roman" pitchFamily="18" charset="0"/>
              </a:rPr>
              <a:t>ÇEKİLME NEDENLERİ</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8" name="Resim 7">
            <a:extLst>
              <a:ext uri="{FF2B5EF4-FFF2-40B4-BE49-F238E27FC236}">
                <a16:creationId xmlns:a16="http://schemas.microsoft.com/office/drawing/2014/main" id="{AECBEEB3-8AAE-44D2-A4C0-D38B872C35DD}"/>
              </a:ext>
            </a:extLst>
          </p:cNvPr>
          <p:cNvPicPr>
            <a:picLocks noChangeAspect="1"/>
          </p:cNvPicPr>
          <p:nvPr/>
        </p:nvPicPr>
        <p:blipFill rotWithShape="1">
          <a:blip r:embed="rId3"/>
          <a:srcRect t="3731"/>
          <a:stretch/>
        </p:blipFill>
        <p:spPr>
          <a:xfrm>
            <a:off x="1230227" y="1193533"/>
            <a:ext cx="8481943" cy="5630252"/>
          </a:xfrm>
          <a:prstGeom prst="rect">
            <a:avLst/>
          </a:prstGeom>
        </p:spPr>
      </p:pic>
      <p:sp>
        <p:nvSpPr>
          <p:cNvPr id="2" name="Slayt Numarası Yer Tutucusu 1">
            <a:extLst>
              <a:ext uri="{FF2B5EF4-FFF2-40B4-BE49-F238E27FC236}">
                <a16:creationId xmlns:a16="http://schemas.microsoft.com/office/drawing/2014/main" id="{251F235F-B67B-5394-3ECF-FC198F015C74}"/>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28</a:t>
            </a:fld>
            <a:endParaRPr lang="tr-TR">
              <a:solidFill>
                <a:srgbClr val="146194">
                  <a:lumMod val="50000"/>
                </a:srgbClr>
              </a:solidFill>
            </a:endParaRPr>
          </a:p>
        </p:txBody>
      </p:sp>
    </p:spTree>
    <p:extLst>
      <p:ext uri="{BB962C8B-B14F-4D97-AF65-F5344CB8AC3E}">
        <p14:creationId xmlns:p14="http://schemas.microsoft.com/office/powerpoint/2010/main" val="336047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489811" y="186032"/>
            <a:ext cx="8706329" cy="461665"/>
          </a:xfrm>
          <a:prstGeom prst="rect">
            <a:avLst/>
          </a:prstGeom>
          <a:noFill/>
        </p:spPr>
        <p:txBody>
          <a:bodyPr wrap="square" rtlCol="0">
            <a:spAutoFit/>
          </a:bodyPr>
          <a:lstStyle/>
          <a:p>
            <a:pPr algn="ct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GELECEK DÖNEM İSTİHDAM BEKLENTİLERİ</a:t>
            </a:r>
          </a:p>
        </p:txBody>
      </p:sp>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7" name="Resim 6">
            <a:extLst>
              <a:ext uri="{FF2B5EF4-FFF2-40B4-BE49-F238E27FC236}">
                <a16:creationId xmlns:a16="http://schemas.microsoft.com/office/drawing/2014/main" id="{146A3F69-D8B6-40BF-AD23-0D8BB3F12DF9}"/>
              </a:ext>
            </a:extLst>
          </p:cNvPr>
          <p:cNvPicPr>
            <a:picLocks noChangeAspect="1"/>
          </p:cNvPicPr>
          <p:nvPr/>
        </p:nvPicPr>
        <p:blipFill rotWithShape="1">
          <a:blip r:embed="rId3"/>
          <a:srcRect t="8112"/>
          <a:stretch/>
        </p:blipFill>
        <p:spPr>
          <a:xfrm>
            <a:off x="697922" y="1857676"/>
            <a:ext cx="9200679" cy="3700284"/>
          </a:xfrm>
          <a:prstGeom prst="rect">
            <a:avLst/>
          </a:prstGeom>
        </p:spPr>
      </p:pic>
      <p:sp>
        <p:nvSpPr>
          <p:cNvPr id="9" name="Metin kutusu 8">
            <a:extLst>
              <a:ext uri="{FF2B5EF4-FFF2-40B4-BE49-F238E27FC236}">
                <a16:creationId xmlns:a16="http://schemas.microsoft.com/office/drawing/2014/main" id="{358FA1CC-C42E-4783-9C03-D5921110FD04}"/>
              </a:ext>
            </a:extLst>
          </p:cNvPr>
          <p:cNvSpPr txBox="1"/>
          <p:nvPr/>
        </p:nvSpPr>
        <p:spPr>
          <a:xfrm>
            <a:off x="697922" y="5680053"/>
            <a:ext cx="9380559" cy="923330"/>
          </a:xfrm>
          <a:prstGeom prst="rect">
            <a:avLst/>
          </a:prstGeom>
          <a:noFill/>
        </p:spPr>
        <p:txBody>
          <a:bodyPr wrap="square" rtlCol="0">
            <a:spAutoFit/>
          </a:bodyPr>
          <a:lstStyle/>
          <a:p>
            <a:r>
              <a:rPr lang="tr-TR" sz="1800" dirty="0">
                <a:effectLst/>
                <a:latin typeface="Calibri" panose="020F0502020204030204" pitchFamily="34" charset="0"/>
                <a:ea typeface="Calibri" panose="020F0502020204030204" pitchFamily="34" charset="0"/>
                <a:cs typeface="Times New Roman" panose="02020603050405020304" pitchFamily="18" charset="0"/>
              </a:rPr>
              <a:t>Batman ilinde önümüzdeki bir yıl içerisinde en fazla istihdam artışı beklenen meslek grubu </a:t>
            </a:r>
          </a:p>
          <a:p>
            <a:r>
              <a:rPr lang="tr-TR" sz="1800" b="1" dirty="0">
                <a:effectLst/>
                <a:latin typeface="Calibri" panose="020F0502020204030204" pitchFamily="34" charset="0"/>
                <a:ea typeface="Calibri" panose="020F0502020204030204" pitchFamily="34" charset="0"/>
                <a:cs typeface="Times New Roman" panose="02020603050405020304" pitchFamily="18" charset="0"/>
              </a:rPr>
              <a:t>tesis ve makine operatörleri ve montajcılar </a:t>
            </a:r>
            <a:r>
              <a:rPr lang="tr-TR" sz="1800" dirty="0">
                <a:effectLst/>
                <a:latin typeface="Calibri" panose="020F0502020204030204" pitchFamily="34" charset="0"/>
                <a:ea typeface="Calibri" panose="020F0502020204030204" pitchFamily="34" charset="0"/>
                <a:cs typeface="Times New Roman" panose="02020603050405020304" pitchFamily="18" charset="0"/>
              </a:rPr>
              <a:t>meslek grubudur. </a:t>
            </a:r>
          </a:p>
          <a:p>
            <a:endParaRPr lang="tr-TR" dirty="0"/>
          </a:p>
        </p:txBody>
      </p:sp>
      <p:sp>
        <p:nvSpPr>
          <p:cNvPr id="3" name="Slayt Numarası Yer Tutucusu 2">
            <a:extLst>
              <a:ext uri="{FF2B5EF4-FFF2-40B4-BE49-F238E27FC236}">
                <a16:creationId xmlns:a16="http://schemas.microsoft.com/office/drawing/2014/main" id="{5B8E126C-B0D9-ACAC-2549-9CC8CF3EFB5D}"/>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29</a:t>
            </a:fld>
            <a:endParaRPr lang="tr-TR">
              <a:solidFill>
                <a:srgbClr val="146194">
                  <a:lumMod val="50000"/>
                </a:srgbClr>
              </a:solidFill>
            </a:endParaRPr>
          </a:p>
        </p:txBody>
      </p:sp>
    </p:spTree>
    <p:extLst>
      <p:ext uri="{BB962C8B-B14F-4D97-AF65-F5344CB8AC3E}">
        <p14:creationId xmlns:p14="http://schemas.microsoft.com/office/powerpoint/2010/main" val="195452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D3ACC27-B1A5-F5A7-EAC7-0459FD75FC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335"/>
          <a:stretch/>
        </p:blipFill>
        <p:spPr bwMode="auto">
          <a:xfrm>
            <a:off x="0" y="0"/>
            <a:ext cx="12192000" cy="6846645"/>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3" name="Metin kutusu 2">
            <a:extLst>
              <a:ext uri="{FF2B5EF4-FFF2-40B4-BE49-F238E27FC236}">
                <a16:creationId xmlns:a16="http://schemas.microsoft.com/office/drawing/2014/main" id="{88B0D69B-9235-2A50-8157-6B8385FE677D}"/>
              </a:ext>
            </a:extLst>
          </p:cNvPr>
          <p:cNvSpPr txBox="1"/>
          <p:nvPr/>
        </p:nvSpPr>
        <p:spPr>
          <a:xfrm>
            <a:off x="176169" y="411399"/>
            <a:ext cx="11376025" cy="1741695"/>
          </a:xfrm>
          <a:prstGeom prst="rect">
            <a:avLst/>
          </a:prstGeom>
          <a:noFill/>
        </p:spPr>
        <p:txBody>
          <a:bodyPr wrap="square" rtlCol="0">
            <a:spAutoFit/>
          </a:bodyPr>
          <a:lstStyle/>
          <a:p>
            <a:pPr algn="ctr">
              <a:lnSpc>
                <a:spcPct val="150000"/>
              </a:lnSpc>
            </a:pPr>
            <a:r>
              <a:rPr lang="tr-TR" sz="3200" dirty="0">
                <a:solidFill>
                  <a:srgbClr val="13FFFE"/>
                </a:solidFill>
                <a:effectLst>
                  <a:outerShdw blurRad="38100" dist="38100" dir="2700000" algn="tl">
                    <a:srgbClr val="000000">
                      <a:alpha val="43137"/>
                    </a:srgbClr>
                  </a:outerShdw>
                </a:effectLst>
              </a:rPr>
              <a:t>KADİM TOPRAKLARIN  MODERN ŞEHRİNE</a:t>
            </a:r>
          </a:p>
          <a:p>
            <a:pPr algn="ctr">
              <a:lnSpc>
                <a:spcPct val="150000"/>
              </a:lnSpc>
            </a:pPr>
            <a:r>
              <a:rPr lang="tr-TR" sz="4400" dirty="0">
                <a:solidFill>
                  <a:srgbClr val="13FFFE"/>
                </a:solidFill>
                <a:effectLst>
                  <a:outerShdw blurRad="38100" dist="38100" dir="2700000" algn="tl">
                    <a:srgbClr val="000000">
                      <a:alpha val="43137"/>
                    </a:srgbClr>
                  </a:outerShdw>
                </a:effectLst>
              </a:rPr>
              <a:t>HOŞ GELDİNİZ</a:t>
            </a:r>
          </a:p>
        </p:txBody>
      </p:sp>
      <p:sp>
        <p:nvSpPr>
          <p:cNvPr id="4" name="Slayt Numarası Yer Tutucusu 3">
            <a:extLst>
              <a:ext uri="{FF2B5EF4-FFF2-40B4-BE49-F238E27FC236}">
                <a16:creationId xmlns:a16="http://schemas.microsoft.com/office/drawing/2014/main" id="{16E4E919-62E4-223C-1928-EC7D0E7836B9}"/>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a:t>
            </a:fld>
            <a:endParaRPr lang="tr-TR">
              <a:solidFill>
                <a:srgbClr val="146194">
                  <a:lumMod val="50000"/>
                </a:srgbClr>
              </a:solidFill>
            </a:endParaRPr>
          </a:p>
        </p:txBody>
      </p:sp>
    </p:spTree>
    <p:extLst>
      <p:ext uri="{BB962C8B-B14F-4D97-AF65-F5344CB8AC3E}">
        <p14:creationId xmlns:p14="http://schemas.microsoft.com/office/powerpoint/2010/main" val="1855881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3981094" y="216688"/>
            <a:ext cx="6001106" cy="461665"/>
          </a:xfrm>
          <a:prstGeom prst="rect">
            <a:avLst/>
          </a:prstGeom>
          <a:noFill/>
        </p:spPr>
        <p:txBody>
          <a:bodyPr wrap="square" rtlCol="0">
            <a:spAutoFit/>
          </a:bodyPr>
          <a:lstStyle/>
          <a:p>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TEKNOLOJİK DÖNÜŞÜMÜN İSTİHDAMA ETKİSİ</a:t>
            </a:r>
            <a:endParaRPr lang="tr-TR" sz="2400" dirty="0">
              <a:solidFill>
                <a:schemeClr val="bg1"/>
              </a:solidFill>
            </a:endParaRPr>
          </a:p>
        </p:txBody>
      </p:sp>
      <p:pic>
        <p:nvPicPr>
          <p:cNvPr id="4" name="Resim 3">
            <a:extLst>
              <a:ext uri="{FF2B5EF4-FFF2-40B4-BE49-F238E27FC236}">
                <a16:creationId xmlns:a16="http://schemas.microsoft.com/office/drawing/2014/main" id="{F804EFFF-5541-45D6-A067-C10BD639435D}"/>
              </a:ext>
            </a:extLst>
          </p:cNvPr>
          <p:cNvPicPr>
            <a:picLocks noChangeAspect="1"/>
          </p:cNvPicPr>
          <p:nvPr/>
        </p:nvPicPr>
        <p:blipFill rotWithShape="1">
          <a:blip r:embed="rId3"/>
          <a:srcRect t="5317"/>
          <a:stretch/>
        </p:blipFill>
        <p:spPr>
          <a:xfrm>
            <a:off x="1087400" y="977930"/>
            <a:ext cx="9199731" cy="5560982"/>
          </a:xfrm>
          <a:prstGeom prst="rect">
            <a:avLst/>
          </a:prstGeom>
        </p:spPr>
      </p:pic>
      <p:sp>
        <p:nvSpPr>
          <p:cNvPr id="3" name="Slayt Numarası Yer Tutucusu 2">
            <a:extLst>
              <a:ext uri="{FF2B5EF4-FFF2-40B4-BE49-F238E27FC236}">
                <a16:creationId xmlns:a16="http://schemas.microsoft.com/office/drawing/2014/main" id="{9F2F60CB-40DD-DAE0-AEA0-19692C8AAB8D}"/>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30</a:t>
            </a:fld>
            <a:endParaRPr lang="tr-TR">
              <a:solidFill>
                <a:srgbClr val="146194">
                  <a:lumMod val="50000"/>
                </a:srgbClr>
              </a:solidFill>
            </a:endParaRPr>
          </a:p>
        </p:txBody>
      </p:sp>
    </p:spTree>
    <p:extLst>
      <p:ext uri="{BB962C8B-B14F-4D97-AF65-F5344CB8AC3E}">
        <p14:creationId xmlns:p14="http://schemas.microsoft.com/office/powerpoint/2010/main" val="411872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948397" y="163003"/>
            <a:ext cx="8706329" cy="707886"/>
          </a:xfrm>
          <a:prstGeom prst="rect">
            <a:avLst/>
          </a:prstGeom>
          <a:noFill/>
        </p:spPr>
        <p:txBody>
          <a:bodyPr wrap="square" rtlCol="0">
            <a:spAutoFit/>
          </a:bodyPr>
          <a:lstStyle/>
          <a:p>
            <a:pPr algn="ctr"/>
            <a:r>
              <a:rPr lang="tr-TR" sz="2000" b="1" dirty="0">
                <a:solidFill>
                  <a:schemeClr val="bg1"/>
                </a:solidFill>
                <a:latin typeface="Times New Roman" pitchFamily="18" charset="0"/>
                <a:cs typeface="Times New Roman" pitchFamily="18" charset="0"/>
              </a:rPr>
              <a:t>İLLERİN  SOSYO-EKONOMİK </a:t>
            </a:r>
          </a:p>
          <a:p>
            <a:pPr algn="ctr"/>
            <a:r>
              <a:rPr lang="tr-TR" sz="2000" b="1" dirty="0">
                <a:solidFill>
                  <a:schemeClr val="bg1"/>
                </a:solidFill>
                <a:latin typeface="Times New Roman" pitchFamily="18" charset="0"/>
                <a:cs typeface="Times New Roman" pitchFamily="18" charset="0"/>
              </a:rPr>
              <a:t>GELİŞMİŞLİK SIRALAMASI</a:t>
            </a:r>
          </a:p>
        </p:txBody>
      </p:sp>
      <p:pic>
        <p:nvPicPr>
          <p:cNvPr id="7" name="Resim 6">
            <a:extLst>
              <a:ext uri="{FF2B5EF4-FFF2-40B4-BE49-F238E27FC236}">
                <a16:creationId xmlns:a16="http://schemas.microsoft.com/office/drawing/2014/main" id="{8E15DE71-7607-48DD-A731-5E389B8D33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graphicFrame>
        <p:nvGraphicFramePr>
          <p:cNvPr id="2" name="Tablo 1">
            <a:extLst>
              <a:ext uri="{FF2B5EF4-FFF2-40B4-BE49-F238E27FC236}">
                <a16:creationId xmlns:a16="http://schemas.microsoft.com/office/drawing/2014/main" id="{89547FB1-BD98-4AD7-86E0-8863CED9E555}"/>
              </a:ext>
            </a:extLst>
          </p:cNvPr>
          <p:cNvGraphicFramePr>
            <a:graphicFrameLocks noGrp="1"/>
          </p:cNvGraphicFramePr>
          <p:nvPr>
            <p:extLst>
              <p:ext uri="{D42A27DB-BD31-4B8C-83A1-F6EECF244321}">
                <p14:modId xmlns:p14="http://schemas.microsoft.com/office/powerpoint/2010/main" val="2410192597"/>
              </p:ext>
            </p:extLst>
          </p:nvPr>
        </p:nvGraphicFramePr>
        <p:xfrm>
          <a:off x="426340" y="1127611"/>
          <a:ext cx="5602995" cy="5435582"/>
        </p:xfrm>
        <a:graphic>
          <a:graphicData uri="http://schemas.openxmlformats.org/drawingml/2006/table">
            <a:tbl>
              <a:tblPr>
                <a:tableStyleId>{5C22544A-7EE6-4342-B048-85BDC9FD1C3A}</a:tableStyleId>
              </a:tblPr>
              <a:tblGrid>
                <a:gridCol w="482145">
                  <a:extLst>
                    <a:ext uri="{9D8B030D-6E8A-4147-A177-3AD203B41FA5}">
                      <a16:colId xmlns:a16="http://schemas.microsoft.com/office/drawing/2014/main" val="2463969342"/>
                    </a:ext>
                  </a:extLst>
                </a:gridCol>
                <a:gridCol w="1213140">
                  <a:extLst>
                    <a:ext uri="{9D8B030D-6E8A-4147-A177-3AD203B41FA5}">
                      <a16:colId xmlns:a16="http://schemas.microsoft.com/office/drawing/2014/main" val="1904512085"/>
                    </a:ext>
                  </a:extLst>
                </a:gridCol>
                <a:gridCol w="3091173">
                  <a:extLst>
                    <a:ext uri="{9D8B030D-6E8A-4147-A177-3AD203B41FA5}">
                      <a16:colId xmlns:a16="http://schemas.microsoft.com/office/drawing/2014/main" val="1708974613"/>
                    </a:ext>
                  </a:extLst>
                </a:gridCol>
                <a:gridCol w="816537">
                  <a:extLst>
                    <a:ext uri="{9D8B030D-6E8A-4147-A177-3AD203B41FA5}">
                      <a16:colId xmlns:a16="http://schemas.microsoft.com/office/drawing/2014/main" val="3693351707"/>
                    </a:ext>
                  </a:extLst>
                </a:gridCol>
              </a:tblGrid>
              <a:tr h="133871">
                <a:tc>
                  <a:txBody>
                    <a:bodyPr/>
                    <a:lstStyle/>
                    <a:p>
                      <a:pPr algn="ctr" fontAlgn="t"/>
                      <a:r>
                        <a:rPr lang="tr-TR" sz="800" b="1" u="none" strike="noStrike" dirty="0">
                          <a:solidFill>
                            <a:schemeClr val="bg1"/>
                          </a:solidFill>
                          <a:effectLst/>
                        </a:rPr>
                        <a:t>Sıra</a:t>
                      </a:r>
                      <a:endParaRPr lang="tr-TR" sz="800" b="1" i="0" u="none" strike="noStrike" dirty="0">
                        <a:solidFill>
                          <a:schemeClr val="bg1"/>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l" fontAlgn="t"/>
                      <a:r>
                        <a:rPr lang="tr-TR" sz="800" u="none" strike="noStrike" dirty="0">
                          <a:solidFill>
                            <a:schemeClr val="bg1"/>
                          </a:solidFill>
                          <a:effectLst/>
                        </a:rPr>
                        <a:t>İl Adı</a:t>
                      </a:r>
                      <a:endParaRPr lang="tr-TR" sz="800" b="1" i="0" u="none" strike="noStrike" dirty="0">
                        <a:solidFill>
                          <a:schemeClr val="bg1"/>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t"/>
                      <a:r>
                        <a:rPr lang="tr-TR" sz="800" u="none" strike="noStrike" dirty="0">
                          <a:solidFill>
                            <a:schemeClr val="bg1"/>
                          </a:solidFill>
                          <a:effectLst/>
                        </a:rPr>
                        <a:t>Skor</a:t>
                      </a:r>
                      <a:endParaRPr lang="tr-TR" sz="800" b="1" i="0" u="none" strike="noStrike" dirty="0">
                        <a:solidFill>
                          <a:schemeClr val="bg1"/>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t"/>
                      <a:r>
                        <a:rPr lang="tr-TR" sz="800" u="none" strike="noStrike" dirty="0">
                          <a:solidFill>
                            <a:schemeClr val="bg1"/>
                          </a:solidFill>
                          <a:effectLst/>
                        </a:rPr>
                        <a:t>Kademe</a:t>
                      </a:r>
                      <a:endParaRPr lang="tr-TR" sz="800" b="1" i="0" u="none" strike="noStrike" dirty="0">
                        <a:solidFill>
                          <a:schemeClr val="bg1"/>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572886692"/>
                  </a:ext>
                </a:extLst>
              </a:tr>
              <a:tr h="133871">
                <a:tc>
                  <a:txBody>
                    <a:bodyPr/>
                    <a:lstStyle/>
                    <a:p>
                      <a:pPr algn="ctr" fontAlgn="t"/>
                      <a:r>
                        <a:rPr lang="tr-TR" sz="600" u="none" strike="noStrike">
                          <a:effectLst/>
                        </a:rPr>
                        <a:t>1</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dirty="0">
                          <a:effectLst/>
                        </a:rPr>
                        <a:t>İstanbul</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4,051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1837449"/>
                  </a:ext>
                </a:extLst>
              </a:tr>
              <a:tr h="129196">
                <a:tc>
                  <a:txBody>
                    <a:bodyPr/>
                    <a:lstStyle/>
                    <a:p>
                      <a:pPr algn="ctr" fontAlgn="t"/>
                      <a:r>
                        <a:rPr lang="tr-TR" sz="600" u="none" strike="noStrike">
                          <a:effectLst/>
                        </a:rPr>
                        <a:t>2</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dirty="0">
                          <a:effectLst/>
                        </a:rPr>
                        <a:t>Ankara</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2,718</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9326948"/>
                  </a:ext>
                </a:extLst>
              </a:tr>
              <a:tr h="129196">
                <a:tc>
                  <a:txBody>
                    <a:bodyPr/>
                    <a:lstStyle/>
                    <a:p>
                      <a:pPr algn="ctr" fontAlgn="t"/>
                      <a:r>
                        <a:rPr lang="tr-TR" sz="600" u="none" strike="noStrike">
                          <a:effectLst/>
                        </a:rPr>
                        <a:t>3</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İzmir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1,926</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706154"/>
                  </a:ext>
                </a:extLst>
              </a:tr>
              <a:tr h="129196">
                <a:tc>
                  <a:txBody>
                    <a:bodyPr/>
                    <a:lstStyle/>
                    <a:p>
                      <a:pPr algn="ctr" fontAlgn="t"/>
                      <a:r>
                        <a:rPr lang="tr-TR" sz="600" u="none" strike="noStrike">
                          <a:effectLst/>
                        </a:rPr>
                        <a:t>4</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Kocaeli</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1,787</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2554287"/>
                  </a:ext>
                </a:extLst>
              </a:tr>
              <a:tr h="129196">
                <a:tc>
                  <a:txBody>
                    <a:bodyPr/>
                    <a:lstStyle/>
                    <a:p>
                      <a:pPr algn="ctr" fontAlgn="t"/>
                      <a:r>
                        <a:rPr lang="tr-TR" sz="600" u="none" strike="noStrike">
                          <a:effectLst/>
                        </a:rPr>
                        <a:t>5</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Antalya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1,642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4711031"/>
                  </a:ext>
                </a:extLst>
              </a:tr>
              <a:tr h="129196">
                <a:tc>
                  <a:txBody>
                    <a:bodyPr/>
                    <a:lstStyle/>
                    <a:p>
                      <a:pPr algn="ctr" fontAlgn="t"/>
                      <a:r>
                        <a:rPr lang="tr-TR" sz="600" u="none" strike="noStrike">
                          <a:effectLst/>
                        </a:rPr>
                        <a:t>6</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Bursa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1,336</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413578"/>
                  </a:ext>
                </a:extLst>
              </a:tr>
              <a:tr h="129196">
                <a:tc>
                  <a:txBody>
                    <a:bodyPr/>
                    <a:lstStyle/>
                    <a:p>
                      <a:pPr algn="ctr" fontAlgn="t"/>
                      <a:r>
                        <a:rPr lang="tr-TR" sz="600" u="none" strike="noStrike">
                          <a:effectLst/>
                        </a:rPr>
                        <a:t>7</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Eskişehir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1,278</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3264265"/>
                  </a:ext>
                </a:extLst>
              </a:tr>
              <a:tr h="129196">
                <a:tc>
                  <a:txBody>
                    <a:bodyPr/>
                    <a:lstStyle/>
                    <a:p>
                      <a:pPr algn="ctr" fontAlgn="t"/>
                      <a:r>
                        <a:rPr lang="tr-TR" sz="600" u="none" strike="noStrike">
                          <a:effectLst/>
                        </a:rPr>
                        <a:t>8</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Muğla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1,175</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8975301"/>
                  </a:ext>
                </a:extLst>
              </a:tr>
              <a:tr h="129196">
                <a:tc>
                  <a:txBody>
                    <a:bodyPr/>
                    <a:lstStyle/>
                    <a:p>
                      <a:pPr algn="ctr" fontAlgn="t"/>
                      <a:r>
                        <a:rPr lang="tr-TR" sz="600" u="none" strike="noStrike">
                          <a:effectLst/>
                        </a:rPr>
                        <a:t>9</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Tekirdağ</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1,014</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398282"/>
                  </a:ext>
                </a:extLst>
              </a:tr>
              <a:tr h="129196">
                <a:tc>
                  <a:txBody>
                    <a:bodyPr/>
                    <a:lstStyle/>
                    <a:p>
                      <a:pPr algn="ctr" fontAlgn="t"/>
                      <a:r>
                        <a:rPr lang="tr-TR" sz="600" u="none" strike="noStrike">
                          <a:effectLst/>
                        </a:rPr>
                        <a:t>10</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Denizli</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0,923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892628"/>
                  </a:ext>
                </a:extLst>
              </a:tr>
              <a:tr h="129196">
                <a:tc>
                  <a:txBody>
                    <a:bodyPr/>
                    <a:lstStyle/>
                    <a:p>
                      <a:pPr algn="ctr" fontAlgn="t"/>
                      <a:r>
                        <a:rPr lang="tr-TR" sz="600" u="none" strike="noStrike">
                          <a:effectLst/>
                        </a:rPr>
                        <a:t>11</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Sakarya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0,832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726593"/>
                  </a:ext>
                </a:extLst>
              </a:tr>
              <a:tr h="129196">
                <a:tc>
                  <a:txBody>
                    <a:bodyPr/>
                    <a:lstStyle/>
                    <a:p>
                      <a:pPr algn="ctr" fontAlgn="t"/>
                      <a:r>
                        <a:rPr lang="tr-TR" sz="600" u="none" strike="noStrike">
                          <a:effectLst/>
                        </a:rPr>
                        <a:t>12</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Yalova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0,796</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347713"/>
                  </a:ext>
                </a:extLst>
              </a:tr>
              <a:tr h="129196">
                <a:tc>
                  <a:txBody>
                    <a:bodyPr/>
                    <a:lstStyle/>
                    <a:p>
                      <a:pPr algn="ctr" fontAlgn="t"/>
                      <a:r>
                        <a:rPr lang="tr-TR" sz="600" u="none" strike="noStrike">
                          <a:effectLst/>
                        </a:rPr>
                        <a:t>13</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Bolu</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0,760</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57140"/>
                  </a:ext>
                </a:extLst>
              </a:tr>
              <a:tr h="129196">
                <a:tc>
                  <a:txBody>
                    <a:bodyPr/>
                    <a:lstStyle/>
                    <a:p>
                      <a:pPr algn="ctr" fontAlgn="t"/>
                      <a:r>
                        <a:rPr lang="tr-TR" sz="600" u="none" strike="noStrike">
                          <a:effectLst/>
                        </a:rPr>
                        <a:t>14</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Konya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0,668</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567361"/>
                  </a:ext>
                </a:extLst>
              </a:tr>
              <a:tr h="129196">
                <a:tc>
                  <a:txBody>
                    <a:bodyPr/>
                    <a:lstStyle/>
                    <a:p>
                      <a:pPr algn="ctr" fontAlgn="t"/>
                      <a:r>
                        <a:rPr lang="tr-TR" sz="600" u="none" strike="noStrike">
                          <a:effectLst/>
                        </a:rPr>
                        <a:t>15</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Aydın</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0,599</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409578"/>
                  </a:ext>
                </a:extLst>
              </a:tr>
              <a:tr h="129196">
                <a:tc>
                  <a:txBody>
                    <a:bodyPr/>
                    <a:lstStyle/>
                    <a:p>
                      <a:pPr algn="ctr" fontAlgn="t"/>
                      <a:r>
                        <a:rPr lang="tr-TR" sz="600" u="none" strike="noStrike">
                          <a:effectLst/>
                        </a:rPr>
                        <a:t>16</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Isparta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0,564</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4895631"/>
                  </a:ext>
                </a:extLst>
              </a:tr>
              <a:tr h="129196">
                <a:tc>
                  <a:txBody>
                    <a:bodyPr/>
                    <a:lstStyle/>
                    <a:p>
                      <a:pPr algn="ctr" fontAlgn="t"/>
                      <a:r>
                        <a:rPr lang="tr-TR" sz="600" u="none" strike="noStrike">
                          <a:effectLst/>
                        </a:rPr>
                        <a:t>17</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Kayseri</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0,560</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4932473"/>
                  </a:ext>
                </a:extLst>
              </a:tr>
              <a:tr h="129196">
                <a:tc>
                  <a:txBody>
                    <a:bodyPr/>
                    <a:lstStyle/>
                    <a:p>
                      <a:pPr algn="ctr" fontAlgn="t"/>
                      <a:r>
                        <a:rPr lang="tr-TR" sz="600" u="none" strike="noStrike">
                          <a:effectLst/>
                        </a:rPr>
                        <a:t>18</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Kırklareli</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0,557</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720630"/>
                  </a:ext>
                </a:extLst>
              </a:tr>
              <a:tr h="129196">
                <a:tc>
                  <a:txBody>
                    <a:bodyPr/>
                    <a:lstStyle/>
                    <a:p>
                      <a:pPr algn="ctr" fontAlgn="t"/>
                      <a:r>
                        <a:rPr lang="tr-TR" sz="600" u="none" strike="noStrike">
                          <a:effectLst/>
                        </a:rPr>
                        <a:t>19</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Bilecik</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0,556</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17619"/>
                  </a:ext>
                </a:extLst>
              </a:tr>
              <a:tr h="129196">
                <a:tc>
                  <a:txBody>
                    <a:bodyPr/>
                    <a:lstStyle/>
                    <a:p>
                      <a:pPr algn="ctr" fontAlgn="t"/>
                      <a:r>
                        <a:rPr lang="tr-TR" sz="600" u="none" strike="noStrike">
                          <a:effectLst/>
                        </a:rPr>
                        <a:t>20</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Çanakkale</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0,548</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577146"/>
                  </a:ext>
                </a:extLst>
              </a:tr>
              <a:tr h="129196">
                <a:tc>
                  <a:txBody>
                    <a:bodyPr/>
                    <a:lstStyle/>
                    <a:p>
                      <a:pPr algn="ctr" fontAlgn="t"/>
                      <a:r>
                        <a:rPr lang="tr-TR" sz="600" u="none" strike="noStrike">
                          <a:effectLst/>
                        </a:rPr>
                        <a:t>21</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Edirne</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0,534</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0702395"/>
                  </a:ext>
                </a:extLst>
              </a:tr>
              <a:tr h="129196">
                <a:tc>
                  <a:txBody>
                    <a:bodyPr/>
                    <a:lstStyle/>
                    <a:p>
                      <a:pPr algn="ctr" fontAlgn="t"/>
                      <a:r>
                        <a:rPr lang="tr-TR" sz="600" u="none" strike="noStrike">
                          <a:effectLst/>
                        </a:rPr>
                        <a:t>22</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Karabük</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0,513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2</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8627200"/>
                  </a:ext>
                </a:extLst>
              </a:tr>
              <a:tr h="129196">
                <a:tc>
                  <a:txBody>
                    <a:bodyPr/>
                    <a:lstStyle/>
                    <a:p>
                      <a:pPr algn="ctr" fontAlgn="t"/>
                      <a:r>
                        <a:rPr lang="tr-TR" sz="600" u="none" strike="noStrike">
                          <a:effectLst/>
                        </a:rPr>
                        <a:t>23</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Manisa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0,490</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2</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5668980"/>
                  </a:ext>
                </a:extLst>
              </a:tr>
              <a:tr h="129196">
                <a:tc>
                  <a:txBody>
                    <a:bodyPr/>
                    <a:lstStyle/>
                    <a:p>
                      <a:pPr algn="ctr" fontAlgn="t"/>
                      <a:r>
                        <a:rPr lang="tr-TR" sz="600" u="none" strike="noStrike">
                          <a:effectLst/>
                        </a:rPr>
                        <a:t>24</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Balıkesir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0,476</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2</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5655329"/>
                  </a:ext>
                </a:extLst>
              </a:tr>
              <a:tr h="129196">
                <a:tc>
                  <a:txBody>
                    <a:bodyPr/>
                    <a:lstStyle/>
                    <a:p>
                      <a:pPr algn="ctr" fontAlgn="t"/>
                      <a:r>
                        <a:rPr lang="tr-TR" sz="600" u="none" strike="noStrike">
                          <a:effectLst/>
                        </a:rPr>
                        <a:t>25</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Mersin</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0,413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0219226"/>
                  </a:ext>
                </a:extLst>
              </a:tr>
              <a:tr h="129196">
                <a:tc>
                  <a:txBody>
                    <a:bodyPr/>
                    <a:lstStyle/>
                    <a:p>
                      <a:pPr algn="ctr" fontAlgn="t"/>
                      <a:r>
                        <a:rPr lang="tr-TR" sz="600" u="none" strike="noStrike">
                          <a:effectLst/>
                        </a:rPr>
                        <a:t>26</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Trabzon</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0,389</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224000"/>
                  </a:ext>
                </a:extLst>
              </a:tr>
              <a:tr h="129196">
                <a:tc>
                  <a:txBody>
                    <a:bodyPr/>
                    <a:lstStyle/>
                    <a:p>
                      <a:pPr algn="ctr" fontAlgn="t"/>
                      <a:r>
                        <a:rPr lang="tr-TR" sz="600" u="none" strike="noStrike">
                          <a:effectLst/>
                        </a:rPr>
                        <a:t>27</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Adana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0,353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066380"/>
                  </a:ext>
                </a:extLst>
              </a:tr>
              <a:tr h="129196">
                <a:tc>
                  <a:txBody>
                    <a:bodyPr/>
                    <a:lstStyle/>
                    <a:p>
                      <a:pPr algn="ctr" fontAlgn="t"/>
                      <a:r>
                        <a:rPr lang="tr-TR" sz="600" u="none" strike="noStrike">
                          <a:effectLst/>
                        </a:rPr>
                        <a:t>28</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Zonguldak</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0,333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4209170"/>
                  </a:ext>
                </a:extLst>
              </a:tr>
              <a:tr h="129196">
                <a:tc>
                  <a:txBody>
                    <a:bodyPr/>
                    <a:lstStyle/>
                    <a:p>
                      <a:pPr algn="ctr" fontAlgn="t"/>
                      <a:r>
                        <a:rPr lang="tr-TR" sz="600" u="none" strike="noStrike">
                          <a:effectLst/>
                        </a:rPr>
                        <a:t>29</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Uşak</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0,278</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9942805"/>
                  </a:ext>
                </a:extLst>
              </a:tr>
              <a:tr h="129196">
                <a:tc>
                  <a:txBody>
                    <a:bodyPr/>
                    <a:lstStyle/>
                    <a:p>
                      <a:pPr algn="ctr" fontAlgn="t"/>
                      <a:r>
                        <a:rPr lang="tr-TR" sz="600" u="none" strike="noStrike">
                          <a:effectLst/>
                        </a:rPr>
                        <a:t>30</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Gaziantep</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0,250</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3977439"/>
                  </a:ext>
                </a:extLst>
              </a:tr>
              <a:tr h="129196">
                <a:tc>
                  <a:txBody>
                    <a:bodyPr/>
                    <a:lstStyle/>
                    <a:p>
                      <a:pPr algn="ctr" fontAlgn="t"/>
                      <a:r>
                        <a:rPr lang="tr-TR" sz="600" u="none" strike="noStrike">
                          <a:effectLst/>
                        </a:rPr>
                        <a:t>31</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Samsun</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0,242</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448146"/>
                  </a:ext>
                </a:extLst>
              </a:tr>
              <a:tr h="129196">
                <a:tc>
                  <a:txBody>
                    <a:bodyPr/>
                    <a:lstStyle/>
                    <a:p>
                      <a:pPr algn="ctr" fontAlgn="t"/>
                      <a:r>
                        <a:rPr lang="tr-TR" sz="600" u="none" strike="noStrike">
                          <a:effectLst/>
                        </a:rPr>
                        <a:t>32</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Burdur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0,211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3918723"/>
                  </a:ext>
                </a:extLst>
              </a:tr>
              <a:tr h="129196">
                <a:tc>
                  <a:txBody>
                    <a:bodyPr/>
                    <a:lstStyle/>
                    <a:p>
                      <a:pPr algn="ctr" fontAlgn="t"/>
                      <a:r>
                        <a:rPr lang="tr-TR" sz="600" u="none" strike="noStrike">
                          <a:effectLst/>
                        </a:rPr>
                        <a:t>33</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Kırıkkale</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0,211</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6356650"/>
                  </a:ext>
                </a:extLst>
              </a:tr>
              <a:tr h="129196">
                <a:tc>
                  <a:txBody>
                    <a:bodyPr/>
                    <a:lstStyle/>
                    <a:p>
                      <a:pPr algn="ctr" fontAlgn="t"/>
                      <a:r>
                        <a:rPr lang="tr-TR" sz="600" u="none" strike="noStrike">
                          <a:effectLst/>
                        </a:rPr>
                        <a:t>34</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Düzce</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0,200</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4078864"/>
                  </a:ext>
                </a:extLst>
              </a:tr>
              <a:tr h="129196">
                <a:tc>
                  <a:txBody>
                    <a:bodyPr/>
                    <a:lstStyle/>
                    <a:p>
                      <a:pPr algn="ctr" fontAlgn="t"/>
                      <a:r>
                        <a:rPr lang="tr-TR" sz="600" u="none" strike="noStrike">
                          <a:effectLst/>
                        </a:rPr>
                        <a:t>35</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Karaman</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0,177</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0913665"/>
                  </a:ext>
                </a:extLst>
              </a:tr>
              <a:tr h="129196">
                <a:tc>
                  <a:txBody>
                    <a:bodyPr/>
                    <a:lstStyle/>
                    <a:p>
                      <a:pPr algn="ctr" fontAlgn="t"/>
                      <a:r>
                        <a:rPr lang="tr-TR" sz="600" u="none" strike="noStrike">
                          <a:effectLst/>
                        </a:rPr>
                        <a:t>36</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Rize</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0,174</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838149"/>
                  </a:ext>
                </a:extLst>
              </a:tr>
              <a:tr h="129196">
                <a:tc>
                  <a:txBody>
                    <a:bodyPr/>
                    <a:lstStyle/>
                    <a:p>
                      <a:pPr algn="ctr" fontAlgn="t"/>
                      <a:r>
                        <a:rPr lang="tr-TR" sz="600" u="none" strike="noStrike">
                          <a:effectLst/>
                        </a:rPr>
                        <a:t>37</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Kütahya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0,170</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3</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3042031"/>
                  </a:ext>
                </a:extLst>
              </a:tr>
              <a:tr h="129196">
                <a:tc>
                  <a:txBody>
                    <a:bodyPr/>
                    <a:lstStyle/>
                    <a:p>
                      <a:pPr algn="ctr" fontAlgn="t"/>
                      <a:r>
                        <a:rPr lang="tr-TR" sz="600" u="none" strike="noStrike">
                          <a:effectLst/>
                        </a:rPr>
                        <a:t>38</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Amasya</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0,054</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4</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5302623"/>
                  </a:ext>
                </a:extLst>
              </a:tr>
              <a:tr h="129196">
                <a:tc>
                  <a:txBody>
                    <a:bodyPr/>
                    <a:lstStyle/>
                    <a:p>
                      <a:pPr algn="ctr" fontAlgn="t"/>
                      <a:r>
                        <a:rPr lang="tr-TR" sz="600" u="none" strike="noStrike">
                          <a:effectLst/>
                        </a:rPr>
                        <a:t>39</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Hatay</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0,017</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4</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308042"/>
                  </a:ext>
                </a:extLst>
              </a:tr>
              <a:tr h="129196">
                <a:tc>
                  <a:txBody>
                    <a:bodyPr/>
                    <a:lstStyle/>
                    <a:p>
                      <a:pPr algn="ctr" fontAlgn="t"/>
                      <a:r>
                        <a:rPr lang="tr-TR" sz="600" u="none" strike="noStrike">
                          <a:effectLst/>
                        </a:rPr>
                        <a:t>40</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Nevşehir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-0,015</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4</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432568"/>
                  </a:ext>
                </a:extLst>
              </a:tr>
              <a:tr h="129196">
                <a:tc>
                  <a:txBody>
                    <a:bodyPr/>
                    <a:lstStyle/>
                    <a:p>
                      <a:pPr algn="ctr" fontAlgn="t"/>
                      <a:r>
                        <a:rPr lang="tr-TR" sz="600" u="none" strike="noStrike">
                          <a:effectLst/>
                        </a:rPr>
                        <a:t>41</a:t>
                      </a:r>
                      <a:endParaRPr lang="tr-TR" sz="600" b="1"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tr-TR" sz="800" u="none" strike="noStrike">
                          <a:effectLst/>
                        </a:rPr>
                        <a:t>Afyonkarahisar</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a:effectLst/>
                        </a:rPr>
                        <a:t>-0,023</a:t>
                      </a:r>
                      <a:endParaRPr lang="tr-TR" sz="800" b="0" i="0" u="none" strike="noStrike">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tr-TR" sz="800" u="none" strike="noStrike" dirty="0">
                          <a:effectLst/>
                        </a:rPr>
                        <a:t>4</a:t>
                      </a:r>
                      <a:endParaRPr lang="tr-TR" sz="800" b="0" i="0" u="none" strike="noStrike" dirty="0">
                        <a:solidFill>
                          <a:srgbClr val="000000"/>
                        </a:solidFill>
                        <a:effectLst/>
                        <a:latin typeface="Times New Roman" panose="02020603050405020304" pitchFamily="18" charset="0"/>
                      </a:endParaRPr>
                    </a:p>
                  </a:txBody>
                  <a:tcPr marL="5103" marR="5103" marT="510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6040035"/>
                  </a:ext>
                </a:extLst>
              </a:tr>
            </a:tbl>
          </a:graphicData>
        </a:graphic>
      </p:graphicFrame>
      <p:graphicFrame>
        <p:nvGraphicFramePr>
          <p:cNvPr id="3" name="Tablo 2">
            <a:extLst>
              <a:ext uri="{FF2B5EF4-FFF2-40B4-BE49-F238E27FC236}">
                <a16:creationId xmlns:a16="http://schemas.microsoft.com/office/drawing/2014/main" id="{EA02BFEA-7C05-427A-B87E-7BC992E3BAC3}"/>
              </a:ext>
            </a:extLst>
          </p:cNvPr>
          <p:cNvGraphicFramePr>
            <a:graphicFrameLocks noGrp="1"/>
          </p:cNvGraphicFramePr>
          <p:nvPr>
            <p:extLst>
              <p:ext uri="{D42A27DB-BD31-4B8C-83A1-F6EECF244321}">
                <p14:modId xmlns:p14="http://schemas.microsoft.com/office/powerpoint/2010/main" val="1266660205"/>
              </p:ext>
            </p:extLst>
          </p:nvPr>
        </p:nvGraphicFramePr>
        <p:xfrm>
          <a:off x="6162665" y="1127611"/>
          <a:ext cx="5602995" cy="5457522"/>
        </p:xfrm>
        <a:graphic>
          <a:graphicData uri="http://schemas.openxmlformats.org/drawingml/2006/table">
            <a:tbl>
              <a:tblPr>
                <a:tableStyleId>{5C22544A-7EE6-4342-B048-85BDC9FD1C3A}</a:tableStyleId>
              </a:tblPr>
              <a:tblGrid>
                <a:gridCol w="482146">
                  <a:extLst>
                    <a:ext uri="{9D8B030D-6E8A-4147-A177-3AD203B41FA5}">
                      <a16:colId xmlns:a16="http://schemas.microsoft.com/office/drawing/2014/main" val="2311067431"/>
                    </a:ext>
                  </a:extLst>
                </a:gridCol>
                <a:gridCol w="3744402">
                  <a:extLst>
                    <a:ext uri="{9D8B030D-6E8A-4147-A177-3AD203B41FA5}">
                      <a16:colId xmlns:a16="http://schemas.microsoft.com/office/drawing/2014/main" val="2635255240"/>
                    </a:ext>
                  </a:extLst>
                </a:gridCol>
                <a:gridCol w="641565">
                  <a:extLst>
                    <a:ext uri="{9D8B030D-6E8A-4147-A177-3AD203B41FA5}">
                      <a16:colId xmlns:a16="http://schemas.microsoft.com/office/drawing/2014/main" val="3356177358"/>
                    </a:ext>
                  </a:extLst>
                </a:gridCol>
                <a:gridCol w="734882">
                  <a:extLst>
                    <a:ext uri="{9D8B030D-6E8A-4147-A177-3AD203B41FA5}">
                      <a16:colId xmlns:a16="http://schemas.microsoft.com/office/drawing/2014/main" val="2724127471"/>
                    </a:ext>
                  </a:extLst>
                </a:gridCol>
              </a:tblGrid>
              <a:tr h="140726">
                <a:tc>
                  <a:txBody>
                    <a:bodyPr/>
                    <a:lstStyle/>
                    <a:p>
                      <a:pPr algn="ctr" fontAlgn="t"/>
                      <a:r>
                        <a:rPr lang="tr-TR" sz="800" u="none" strike="noStrike" dirty="0">
                          <a:effectLst/>
                        </a:rPr>
                        <a:t>42</a:t>
                      </a:r>
                      <a:endParaRPr lang="tr-TR" sz="800" b="1"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Elazığ</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-0,061</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3821033"/>
                  </a:ext>
                </a:extLst>
              </a:tr>
              <a:tr h="135811">
                <a:tc>
                  <a:txBody>
                    <a:bodyPr/>
                    <a:lstStyle/>
                    <a:p>
                      <a:pPr algn="ctr" fontAlgn="t"/>
                      <a:r>
                        <a:rPr lang="tr-TR" sz="800" u="none" strike="noStrike" dirty="0">
                          <a:effectLst/>
                        </a:rPr>
                        <a:t>43</a:t>
                      </a:r>
                      <a:endParaRPr lang="tr-TR" sz="800" b="1"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Kırşehir</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-0,085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9881655"/>
                  </a:ext>
                </a:extLst>
              </a:tr>
              <a:tr h="135811">
                <a:tc>
                  <a:txBody>
                    <a:bodyPr/>
                    <a:lstStyle/>
                    <a:p>
                      <a:pPr algn="ctr" fontAlgn="t"/>
                      <a:r>
                        <a:rPr lang="tr-TR" sz="800" u="none" strike="noStrike">
                          <a:effectLst/>
                        </a:rPr>
                        <a:t>44</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Malatya</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-0,113</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0106852"/>
                  </a:ext>
                </a:extLst>
              </a:tr>
              <a:tr h="135811">
                <a:tc>
                  <a:txBody>
                    <a:bodyPr/>
                    <a:lstStyle/>
                    <a:p>
                      <a:pPr algn="ctr" fontAlgn="t"/>
                      <a:r>
                        <a:rPr lang="tr-TR" sz="800" u="none" strike="noStrike">
                          <a:effectLst/>
                        </a:rPr>
                        <a:t>45</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Sivas</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-0,137</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48705"/>
                  </a:ext>
                </a:extLst>
              </a:tr>
              <a:tr h="135811">
                <a:tc>
                  <a:txBody>
                    <a:bodyPr/>
                    <a:lstStyle/>
                    <a:p>
                      <a:pPr algn="ctr" fontAlgn="t"/>
                      <a:r>
                        <a:rPr lang="tr-TR" sz="800" u="none" strike="noStrike">
                          <a:effectLst/>
                        </a:rPr>
                        <a:t>46</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Bartın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-0,140</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8616963"/>
                  </a:ext>
                </a:extLst>
              </a:tr>
              <a:tr h="135811">
                <a:tc>
                  <a:txBody>
                    <a:bodyPr/>
                    <a:lstStyle/>
                    <a:p>
                      <a:pPr algn="ctr" fontAlgn="t"/>
                      <a:r>
                        <a:rPr lang="tr-TR" sz="800" u="none" strike="noStrike">
                          <a:effectLst/>
                        </a:rPr>
                        <a:t>47</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Erzincan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-0,150</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387677"/>
                  </a:ext>
                </a:extLst>
              </a:tr>
              <a:tr h="135811">
                <a:tc>
                  <a:txBody>
                    <a:bodyPr/>
                    <a:lstStyle/>
                    <a:p>
                      <a:pPr algn="ctr" fontAlgn="t"/>
                      <a:r>
                        <a:rPr lang="tr-TR" sz="800" u="none" strike="noStrike">
                          <a:effectLst/>
                        </a:rPr>
                        <a:t>48</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Kastamonu</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-0,224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2693531"/>
                  </a:ext>
                </a:extLst>
              </a:tr>
              <a:tr h="135811">
                <a:tc>
                  <a:txBody>
                    <a:bodyPr/>
                    <a:lstStyle/>
                    <a:p>
                      <a:pPr algn="ctr" fontAlgn="t"/>
                      <a:r>
                        <a:rPr lang="tr-TR" sz="800" u="none" strike="noStrike">
                          <a:effectLst/>
                        </a:rPr>
                        <a:t>49</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Artvin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-0,235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741115"/>
                  </a:ext>
                </a:extLst>
              </a:tr>
              <a:tr h="135811">
                <a:tc>
                  <a:txBody>
                    <a:bodyPr/>
                    <a:lstStyle/>
                    <a:p>
                      <a:pPr algn="ctr" fontAlgn="t"/>
                      <a:r>
                        <a:rPr lang="tr-TR" sz="800" u="none" strike="noStrike">
                          <a:effectLst/>
                        </a:rPr>
                        <a:t>50</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Çorum</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-0,262</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3103050"/>
                  </a:ext>
                </a:extLst>
              </a:tr>
              <a:tr h="135811">
                <a:tc>
                  <a:txBody>
                    <a:bodyPr/>
                    <a:lstStyle/>
                    <a:p>
                      <a:pPr algn="ctr" fontAlgn="t"/>
                      <a:r>
                        <a:rPr lang="tr-TR" sz="800" u="none" strike="noStrike">
                          <a:effectLst/>
                        </a:rPr>
                        <a:t>51</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Aksaray</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-0,271</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5028767"/>
                  </a:ext>
                </a:extLst>
              </a:tr>
              <a:tr h="135811">
                <a:tc>
                  <a:txBody>
                    <a:bodyPr/>
                    <a:lstStyle/>
                    <a:p>
                      <a:pPr algn="ctr" fontAlgn="t"/>
                      <a:r>
                        <a:rPr lang="tr-TR" sz="800" u="none" strike="noStrike">
                          <a:effectLst/>
                        </a:rPr>
                        <a:t>52</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Sinop</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-0,317</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1144523"/>
                  </a:ext>
                </a:extLst>
              </a:tr>
              <a:tr h="135811">
                <a:tc>
                  <a:txBody>
                    <a:bodyPr/>
                    <a:lstStyle/>
                    <a:p>
                      <a:pPr algn="ctr" fontAlgn="t"/>
                      <a:r>
                        <a:rPr lang="tr-TR" sz="800" u="none" strike="noStrike">
                          <a:effectLst/>
                        </a:rPr>
                        <a:t>53</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Giresun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-0,323</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2731106"/>
                  </a:ext>
                </a:extLst>
              </a:tr>
              <a:tr h="135811">
                <a:tc>
                  <a:txBody>
                    <a:bodyPr/>
                    <a:lstStyle/>
                    <a:p>
                      <a:pPr algn="ctr" fontAlgn="t"/>
                      <a:r>
                        <a:rPr lang="tr-TR" sz="800" u="none" strike="noStrike">
                          <a:effectLst/>
                        </a:rPr>
                        <a:t>54</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Osmaniye</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-0,367</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3199990"/>
                  </a:ext>
                </a:extLst>
              </a:tr>
              <a:tr h="135811">
                <a:tc>
                  <a:txBody>
                    <a:bodyPr/>
                    <a:lstStyle/>
                    <a:p>
                      <a:pPr algn="ctr" fontAlgn="t"/>
                      <a:r>
                        <a:rPr lang="tr-TR" sz="800" u="none" strike="noStrike">
                          <a:effectLst/>
                        </a:rPr>
                        <a:t>55</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Çankırı</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-0,379</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6363248"/>
                  </a:ext>
                </a:extLst>
              </a:tr>
              <a:tr h="135811">
                <a:tc>
                  <a:txBody>
                    <a:bodyPr/>
                    <a:lstStyle/>
                    <a:p>
                      <a:pPr algn="ctr" fontAlgn="t"/>
                      <a:r>
                        <a:rPr lang="tr-TR" sz="800" u="none" strike="noStrike">
                          <a:effectLst/>
                        </a:rPr>
                        <a:t>56</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Tokat</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-0,381</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9068748"/>
                  </a:ext>
                </a:extLst>
              </a:tr>
              <a:tr h="135811">
                <a:tc>
                  <a:txBody>
                    <a:bodyPr/>
                    <a:lstStyle/>
                    <a:p>
                      <a:pPr algn="ctr" fontAlgn="t"/>
                      <a:r>
                        <a:rPr lang="tr-TR" sz="800" u="none" strike="noStrike">
                          <a:effectLst/>
                        </a:rPr>
                        <a:t>57</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Niğde</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-0,395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30725177"/>
                  </a:ext>
                </a:extLst>
              </a:tr>
              <a:tr h="135811">
                <a:tc>
                  <a:txBody>
                    <a:bodyPr/>
                    <a:lstStyle/>
                    <a:p>
                      <a:pPr algn="ctr" fontAlgn="t"/>
                      <a:r>
                        <a:rPr lang="tr-TR" sz="800" u="none" strike="noStrike">
                          <a:effectLst/>
                        </a:rPr>
                        <a:t>58</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Kahramanmaraş</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-0,416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7272407"/>
                  </a:ext>
                </a:extLst>
              </a:tr>
              <a:tr h="135811">
                <a:tc>
                  <a:txBody>
                    <a:bodyPr/>
                    <a:lstStyle/>
                    <a:p>
                      <a:pPr algn="ctr" fontAlgn="t"/>
                      <a:r>
                        <a:rPr lang="tr-TR" sz="800" u="none" strike="noStrike">
                          <a:effectLst/>
                        </a:rPr>
                        <a:t>59</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Tunceli</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-0,439</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843998"/>
                  </a:ext>
                </a:extLst>
              </a:tr>
              <a:tr h="135811">
                <a:tc>
                  <a:txBody>
                    <a:bodyPr/>
                    <a:lstStyle/>
                    <a:p>
                      <a:pPr algn="ctr" fontAlgn="t"/>
                      <a:r>
                        <a:rPr lang="tr-TR" sz="800" u="none" strike="noStrike">
                          <a:effectLst/>
                        </a:rPr>
                        <a:t>60</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Ordu</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-0,486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5076087"/>
                  </a:ext>
                </a:extLst>
              </a:tr>
              <a:tr h="135811">
                <a:tc>
                  <a:txBody>
                    <a:bodyPr/>
                    <a:lstStyle/>
                    <a:p>
                      <a:pPr algn="ctr" fontAlgn="t"/>
                      <a:r>
                        <a:rPr lang="tr-TR" sz="800" u="none" strike="noStrike">
                          <a:effectLst/>
                        </a:rPr>
                        <a:t>61</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Erzurum</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-0,531</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2822654"/>
                  </a:ext>
                </a:extLst>
              </a:tr>
              <a:tr h="135811">
                <a:tc>
                  <a:txBody>
                    <a:bodyPr/>
                    <a:lstStyle/>
                    <a:p>
                      <a:pPr algn="ctr" fontAlgn="t"/>
                      <a:r>
                        <a:rPr lang="tr-TR" sz="800" u="none" strike="noStrike">
                          <a:effectLst/>
                        </a:rPr>
                        <a:t>62</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Kilis</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-0,570</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634147"/>
                  </a:ext>
                </a:extLst>
              </a:tr>
              <a:tr h="135811">
                <a:tc>
                  <a:txBody>
                    <a:bodyPr/>
                    <a:lstStyle/>
                    <a:p>
                      <a:pPr algn="ctr" fontAlgn="t"/>
                      <a:r>
                        <a:rPr lang="tr-TR" sz="800" u="none" strike="noStrike">
                          <a:effectLst/>
                        </a:rPr>
                        <a:t>63</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Yozgat</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-0,589</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4851844"/>
                  </a:ext>
                </a:extLst>
              </a:tr>
              <a:tr h="135811">
                <a:tc>
                  <a:txBody>
                    <a:bodyPr/>
                    <a:lstStyle/>
                    <a:p>
                      <a:pPr algn="ctr" fontAlgn="t"/>
                      <a:r>
                        <a:rPr lang="tr-TR" sz="800" u="none" strike="noStrike">
                          <a:effectLst/>
                        </a:rPr>
                        <a:t>64</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Gümüşhane</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-0,623</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186147"/>
                  </a:ext>
                </a:extLst>
              </a:tr>
              <a:tr h="135811">
                <a:tc>
                  <a:txBody>
                    <a:bodyPr/>
                    <a:lstStyle/>
                    <a:p>
                      <a:pPr algn="ctr" fontAlgn="t"/>
                      <a:r>
                        <a:rPr lang="tr-TR" sz="800" u="none" strike="noStrike">
                          <a:effectLst/>
                        </a:rPr>
                        <a:t>65</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Bayburt</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-0,629</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425449"/>
                  </a:ext>
                </a:extLst>
              </a:tr>
              <a:tr h="135811">
                <a:tc>
                  <a:txBody>
                    <a:bodyPr/>
                    <a:lstStyle/>
                    <a:p>
                      <a:pPr algn="ctr" fontAlgn="t"/>
                      <a:r>
                        <a:rPr lang="tr-TR" sz="800" u="none" strike="noStrike">
                          <a:effectLst/>
                        </a:rPr>
                        <a:t>66</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Adıyaman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-0,926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0189890"/>
                  </a:ext>
                </a:extLst>
              </a:tr>
              <a:tr h="135811">
                <a:tc>
                  <a:txBody>
                    <a:bodyPr/>
                    <a:lstStyle/>
                    <a:p>
                      <a:pPr algn="ctr" fontAlgn="t"/>
                      <a:r>
                        <a:rPr lang="tr-TR" sz="800" u="none" strike="noStrike">
                          <a:effectLst/>
                        </a:rPr>
                        <a:t>67</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Ardahan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-0,983</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6969773"/>
                  </a:ext>
                </a:extLst>
              </a:tr>
              <a:tr h="135811">
                <a:tc>
                  <a:txBody>
                    <a:bodyPr/>
                    <a:lstStyle/>
                    <a:p>
                      <a:pPr algn="ctr" fontAlgn="t"/>
                      <a:r>
                        <a:rPr lang="tr-TR" sz="800" u="none" strike="noStrike">
                          <a:effectLst/>
                        </a:rPr>
                        <a:t>68</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Diyarbakır</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-1,074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2893601"/>
                  </a:ext>
                </a:extLst>
              </a:tr>
              <a:tr h="135811">
                <a:tc>
                  <a:txBody>
                    <a:bodyPr/>
                    <a:lstStyle/>
                    <a:p>
                      <a:pPr algn="ctr" fontAlgn="t"/>
                      <a:r>
                        <a:rPr lang="tr-TR" sz="800" u="none" strike="noStrike">
                          <a:effectLst/>
                        </a:rPr>
                        <a:t>69</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Kars</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-1,125</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78912"/>
                  </a:ext>
                </a:extLst>
              </a:tr>
              <a:tr h="135811">
                <a:tc>
                  <a:txBody>
                    <a:bodyPr/>
                    <a:lstStyle/>
                    <a:p>
                      <a:pPr algn="ctr" fontAlgn="t"/>
                      <a:r>
                        <a:rPr lang="tr-TR" sz="800" u="none" strike="noStrike">
                          <a:effectLst/>
                        </a:rPr>
                        <a:t>70</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Iğdır</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-1,179</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9721496"/>
                  </a:ext>
                </a:extLst>
              </a:tr>
              <a:tr h="135811">
                <a:tc>
                  <a:txBody>
                    <a:bodyPr/>
                    <a:lstStyle/>
                    <a:p>
                      <a:pPr algn="ctr" fontAlgn="t"/>
                      <a:r>
                        <a:rPr lang="tr-TR" sz="800" u="none" strike="noStrike">
                          <a:effectLst/>
                        </a:rPr>
                        <a:t>71</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Bingöl</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-1,208</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451738"/>
                  </a:ext>
                </a:extLst>
              </a:tr>
              <a:tr h="135811">
                <a:tc>
                  <a:txBody>
                    <a:bodyPr/>
                    <a:lstStyle/>
                    <a:p>
                      <a:pPr algn="ctr" fontAlgn="t"/>
                      <a:r>
                        <a:rPr lang="tr-TR" sz="800" u="none" strike="noStrike" dirty="0">
                          <a:solidFill>
                            <a:schemeClr val="bg1"/>
                          </a:solidFill>
                          <a:effectLst/>
                        </a:rPr>
                        <a:t>72</a:t>
                      </a:r>
                      <a:endParaRPr lang="tr-TR" sz="800" b="1" i="0" u="none" strike="noStrike" dirty="0">
                        <a:solidFill>
                          <a:schemeClr val="bg1"/>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t"/>
                      <a:r>
                        <a:rPr lang="tr-TR" sz="1000" u="none" strike="noStrike" dirty="0">
                          <a:solidFill>
                            <a:schemeClr val="bg1"/>
                          </a:solidFill>
                          <a:effectLst/>
                        </a:rPr>
                        <a:t>Batman</a:t>
                      </a:r>
                      <a:endParaRPr lang="tr-TR" sz="1000" b="0" i="0" u="none" strike="noStrike" dirty="0">
                        <a:solidFill>
                          <a:schemeClr val="bg1"/>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l" fontAlgn="t"/>
                      <a:r>
                        <a:rPr lang="tr-TR" sz="1000" u="none" strike="noStrike" dirty="0">
                          <a:solidFill>
                            <a:schemeClr val="bg1"/>
                          </a:solidFill>
                          <a:effectLst/>
                        </a:rPr>
                        <a:t>-1,324</a:t>
                      </a:r>
                      <a:endParaRPr lang="tr-TR" sz="1000" b="0" i="0" u="none" strike="noStrike" dirty="0">
                        <a:solidFill>
                          <a:schemeClr val="bg1"/>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t"/>
                      <a:r>
                        <a:rPr lang="tr-TR" sz="1000" u="none" strike="noStrike" dirty="0">
                          <a:solidFill>
                            <a:schemeClr val="bg1"/>
                          </a:solidFill>
                          <a:effectLst/>
                        </a:rPr>
                        <a:t>6</a:t>
                      </a:r>
                      <a:endParaRPr lang="tr-TR" sz="1000" b="0" i="0" u="none" strike="noStrike" dirty="0">
                        <a:solidFill>
                          <a:schemeClr val="bg1"/>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2917226"/>
                  </a:ext>
                </a:extLst>
              </a:tr>
              <a:tr h="135811">
                <a:tc>
                  <a:txBody>
                    <a:bodyPr/>
                    <a:lstStyle/>
                    <a:p>
                      <a:pPr algn="ctr" fontAlgn="t"/>
                      <a:r>
                        <a:rPr lang="tr-TR" sz="800" u="none" strike="noStrike">
                          <a:effectLst/>
                        </a:rPr>
                        <a:t>73</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Şanlıurfa</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-1,350</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6516844"/>
                  </a:ext>
                </a:extLst>
              </a:tr>
              <a:tr h="135811">
                <a:tc>
                  <a:txBody>
                    <a:bodyPr/>
                    <a:lstStyle/>
                    <a:p>
                      <a:pPr algn="ctr" fontAlgn="t"/>
                      <a:r>
                        <a:rPr lang="tr-TR" sz="800" u="none" strike="noStrike">
                          <a:effectLst/>
                        </a:rPr>
                        <a:t>74</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Mardin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-1,396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6934318"/>
                  </a:ext>
                </a:extLst>
              </a:tr>
              <a:tr h="135811">
                <a:tc>
                  <a:txBody>
                    <a:bodyPr/>
                    <a:lstStyle/>
                    <a:p>
                      <a:pPr algn="ctr" fontAlgn="t"/>
                      <a:r>
                        <a:rPr lang="tr-TR" sz="800" u="none" strike="noStrike">
                          <a:effectLst/>
                        </a:rPr>
                        <a:t>75</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Siirt</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-1,405</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7016773"/>
                  </a:ext>
                </a:extLst>
              </a:tr>
              <a:tr h="135811">
                <a:tc>
                  <a:txBody>
                    <a:bodyPr/>
                    <a:lstStyle/>
                    <a:p>
                      <a:pPr algn="ctr" fontAlgn="t"/>
                      <a:r>
                        <a:rPr lang="tr-TR" sz="800" u="none" strike="noStrike">
                          <a:effectLst/>
                        </a:rPr>
                        <a:t>76</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Bitlis</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-1,428</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a:effectLst/>
                        </a:rPr>
                        <a:t>6</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7262266"/>
                  </a:ext>
                </a:extLst>
              </a:tr>
              <a:tr h="135811">
                <a:tc>
                  <a:txBody>
                    <a:bodyPr/>
                    <a:lstStyle/>
                    <a:p>
                      <a:pPr algn="ctr" fontAlgn="t"/>
                      <a:r>
                        <a:rPr lang="tr-TR" sz="800" u="none" strike="noStrike">
                          <a:effectLst/>
                        </a:rPr>
                        <a:t>77</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Van</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-1,452</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0096132"/>
                  </a:ext>
                </a:extLst>
              </a:tr>
              <a:tr h="135811">
                <a:tc>
                  <a:txBody>
                    <a:bodyPr/>
                    <a:lstStyle/>
                    <a:p>
                      <a:pPr algn="ctr" fontAlgn="t"/>
                      <a:r>
                        <a:rPr lang="tr-TR" sz="800" u="none" strike="noStrike">
                          <a:effectLst/>
                        </a:rPr>
                        <a:t>78</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Hakkâri</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-1,518</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423919"/>
                  </a:ext>
                </a:extLst>
              </a:tr>
              <a:tr h="135811">
                <a:tc>
                  <a:txBody>
                    <a:bodyPr/>
                    <a:lstStyle/>
                    <a:p>
                      <a:pPr algn="ctr" fontAlgn="t"/>
                      <a:r>
                        <a:rPr lang="tr-TR" sz="800" u="none" strike="noStrike">
                          <a:effectLst/>
                        </a:rPr>
                        <a:t>79</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Muş</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-1,704</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459406"/>
                  </a:ext>
                </a:extLst>
              </a:tr>
              <a:tr h="135811">
                <a:tc>
                  <a:txBody>
                    <a:bodyPr/>
                    <a:lstStyle/>
                    <a:p>
                      <a:pPr algn="ctr" fontAlgn="t"/>
                      <a:r>
                        <a:rPr lang="tr-TR" sz="800" u="none" strike="noStrike">
                          <a:effectLst/>
                        </a:rPr>
                        <a:t>80</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Ağrı</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-1,752</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4775601"/>
                  </a:ext>
                </a:extLst>
              </a:tr>
              <a:tr h="134024">
                <a:tc>
                  <a:txBody>
                    <a:bodyPr/>
                    <a:lstStyle/>
                    <a:p>
                      <a:pPr algn="ctr" fontAlgn="t"/>
                      <a:r>
                        <a:rPr lang="tr-TR" sz="800" u="none" strike="noStrike">
                          <a:effectLst/>
                        </a:rPr>
                        <a:t>81</a:t>
                      </a:r>
                      <a:endParaRPr lang="tr-TR" sz="800" b="1"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a:effectLst/>
                        </a:rPr>
                        <a:t>Şırnak</a:t>
                      </a:r>
                      <a:endParaRPr lang="tr-TR" sz="800" b="0" i="0" u="none" strike="noStrike">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tr-TR" sz="800" u="none" strike="noStrike" dirty="0">
                          <a:effectLst/>
                        </a:rPr>
                        <a:t>-1,788</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tr-TR" sz="800" u="none" strike="noStrike" dirty="0">
                          <a:effectLst/>
                        </a:rPr>
                        <a:t>6</a:t>
                      </a:r>
                      <a:endParaRPr lang="tr-TR" sz="800" b="0" i="0" u="none" strike="noStrike" dirty="0">
                        <a:solidFill>
                          <a:srgbClr val="000000"/>
                        </a:solidFill>
                        <a:effectLst/>
                        <a:latin typeface="Times New Roman" panose="02020603050405020304" pitchFamily="18" charset="0"/>
                      </a:endParaRPr>
                    </a:p>
                  </a:txBody>
                  <a:tcPr marL="5365" marR="5365" marT="536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9367198"/>
                  </a:ext>
                </a:extLst>
              </a:tr>
            </a:tbl>
          </a:graphicData>
        </a:graphic>
      </p:graphicFrame>
      <p:sp>
        <p:nvSpPr>
          <p:cNvPr id="4" name="Slayt Numarası Yer Tutucusu 3">
            <a:extLst>
              <a:ext uri="{FF2B5EF4-FFF2-40B4-BE49-F238E27FC236}">
                <a16:creationId xmlns:a16="http://schemas.microsoft.com/office/drawing/2014/main" id="{2AAEBEFC-0B00-7163-C6BC-8585DEE53C11}"/>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31</a:t>
            </a:fld>
            <a:endParaRPr lang="tr-TR">
              <a:solidFill>
                <a:srgbClr val="146194">
                  <a:lumMod val="50000"/>
                </a:srgbClr>
              </a:solidFill>
            </a:endParaRPr>
          </a:p>
        </p:txBody>
      </p:sp>
    </p:spTree>
    <p:extLst>
      <p:ext uri="{BB962C8B-B14F-4D97-AF65-F5344CB8AC3E}">
        <p14:creationId xmlns:p14="http://schemas.microsoft.com/office/powerpoint/2010/main" val="1304179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08477" y="83777"/>
            <a:ext cx="8775045" cy="830997"/>
          </a:xfrm>
          <a:prstGeom prst="rect">
            <a:avLst/>
          </a:prstGeom>
        </p:spPr>
        <p:txBody>
          <a:bodyPr wrap="square">
            <a:spAutoFit/>
          </a:bodyPr>
          <a:lstStyle/>
          <a:p>
            <a:pPr indent="806450" algn="ctr"/>
            <a:r>
              <a:rPr lang="tr-TR" sz="2400" b="1" dirty="0">
                <a:solidFill>
                  <a:schemeClr val="bg1"/>
                </a:solidFill>
                <a:latin typeface="Times New Roman" pitchFamily="18" charset="0"/>
                <a:cs typeface="Times New Roman" pitchFamily="18" charset="0"/>
              </a:rPr>
              <a:t>BATMAN ORGANİZE SANAYİ BÖLGESİ </a:t>
            </a:r>
          </a:p>
          <a:p>
            <a:pPr indent="806450" algn="ctr"/>
            <a:r>
              <a:rPr lang="tr-TR" sz="2400" b="1" dirty="0">
                <a:solidFill>
                  <a:schemeClr val="bg1"/>
                </a:solidFill>
                <a:latin typeface="Times New Roman" pitchFamily="18" charset="0"/>
                <a:cs typeface="Times New Roman" pitchFamily="18" charset="0"/>
              </a:rPr>
              <a:t>(OSB)</a:t>
            </a:r>
          </a:p>
        </p:txBody>
      </p:sp>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sp>
        <p:nvSpPr>
          <p:cNvPr id="3" name="Metin kutusu 2"/>
          <p:cNvSpPr txBox="1"/>
          <p:nvPr/>
        </p:nvSpPr>
        <p:spPr>
          <a:xfrm>
            <a:off x="557337" y="1784805"/>
            <a:ext cx="7040417" cy="4093428"/>
          </a:xfrm>
          <a:prstGeom prst="rect">
            <a:avLst/>
          </a:prstGeom>
          <a:noFill/>
        </p:spPr>
        <p:txBody>
          <a:bodyPr wrap="square" rtlCol="0">
            <a:spAutoFit/>
          </a:bodyPr>
          <a:lstStyle/>
          <a:p>
            <a:pPr marL="342900" indent="-342900" algn="just">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Batman Organize Sanayi Bölgesi, 1991 yılında Batman-Siirt kara yolunun 7. kilometresinde, 1.000 dönüm arazi üzerine kurulmuş olup  2022 yılı </a:t>
            </a:r>
            <a:r>
              <a:rPr lang="tr-TR" sz="2000" dirty="0" err="1">
                <a:latin typeface="Times New Roman" panose="02020603050405020304" pitchFamily="18" charset="0"/>
                <a:cs typeface="Times New Roman" panose="02020603050405020304" pitchFamily="18" charset="0"/>
              </a:rPr>
              <a:t>itibariyla</a:t>
            </a:r>
            <a:r>
              <a:rPr lang="tr-TR" sz="2000" dirty="0">
                <a:latin typeface="Times New Roman" panose="02020603050405020304" pitchFamily="18" charset="0"/>
                <a:cs typeface="Times New Roman" panose="02020603050405020304" pitchFamily="18" charset="0"/>
              </a:rPr>
              <a:t> 3.800 dönüm arazide hizmet vermektedir.</a:t>
            </a:r>
          </a:p>
          <a:p>
            <a:pPr marL="342900" indent="-342900" algn="just">
              <a:buFont typeface="Wingdings" panose="05000000000000000000" pitchFamily="2" charset="2"/>
              <a:buChar char="v"/>
            </a:pPr>
            <a:endParaRPr lang="tr-T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Organize Sanayi Bölgemiz, 191 adet sanayi parseli ile sanayicilerimizin hizmetine sunulmuştur.</a:t>
            </a:r>
          </a:p>
          <a:p>
            <a:pPr marL="342900" indent="-342900" algn="just">
              <a:buFont typeface="Wingdings" panose="05000000000000000000" pitchFamily="2" charset="2"/>
              <a:buChar char="v"/>
            </a:pPr>
            <a:endParaRPr lang="tr-T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Üretimde olan işletmelerde yaklaşık 12.000 işçi istihdam edilmektedir.</a:t>
            </a:r>
          </a:p>
          <a:p>
            <a:pPr marL="342900" indent="-342900" algn="just">
              <a:buFont typeface="Wingdings" panose="05000000000000000000" pitchFamily="2" charset="2"/>
              <a:buChar char="v"/>
            </a:pPr>
            <a:endParaRPr lang="tr-TR" sz="20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Doluluk oranı %100 olup mevcut OSB’de tahsis edilecek alan bulunmamaktadır.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6553" y="1926155"/>
            <a:ext cx="3562535" cy="3642796"/>
          </a:xfrm>
          <a:prstGeom prst="rect">
            <a:avLst/>
          </a:prstGeom>
          <a:ln>
            <a:noFill/>
          </a:ln>
          <a:effectLst>
            <a:glow rad="114300">
              <a:srgbClr val="FF0000">
                <a:alpha val="40000"/>
              </a:srgbClr>
            </a:glow>
            <a:outerShdw blurRad="292100" dist="139700" dir="2700000" algn="tl" rotWithShape="0">
              <a:srgbClr val="333333">
                <a:alpha val="65000"/>
              </a:srgbClr>
            </a:outerShdw>
          </a:effectLst>
        </p:spPr>
      </p:pic>
      <p:pic>
        <p:nvPicPr>
          <p:cNvPr id="9" name="Resim 8">
            <a:extLst>
              <a:ext uri="{FF2B5EF4-FFF2-40B4-BE49-F238E27FC236}">
                <a16:creationId xmlns:a16="http://schemas.microsoft.com/office/drawing/2014/main" id="{02F8AD7F-9157-42D6-B222-D042490E7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Slayt Numarası Yer Tutucusu 4">
            <a:extLst>
              <a:ext uri="{FF2B5EF4-FFF2-40B4-BE49-F238E27FC236}">
                <a16:creationId xmlns:a16="http://schemas.microsoft.com/office/drawing/2014/main" id="{463D9AAF-73AB-0310-1D9B-9FF83A26F3C9}"/>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32</a:t>
            </a:fld>
            <a:endParaRPr lang="tr-TR">
              <a:solidFill>
                <a:srgbClr val="146194">
                  <a:lumMod val="50000"/>
                </a:srgbClr>
              </a:solidFill>
            </a:endParaRPr>
          </a:p>
        </p:txBody>
      </p:sp>
    </p:spTree>
    <p:extLst>
      <p:ext uri="{BB962C8B-B14F-4D97-AF65-F5344CB8AC3E}">
        <p14:creationId xmlns:p14="http://schemas.microsoft.com/office/powerpoint/2010/main" val="3206112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45738" y="34215"/>
            <a:ext cx="6898362" cy="830997"/>
          </a:xfrm>
          <a:prstGeom prst="rect">
            <a:avLst/>
          </a:prstGeom>
        </p:spPr>
        <p:txBody>
          <a:bodyPr wrap="square">
            <a:spAutoFit/>
          </a:bodyPr>
          <a:lstStyle/>
          <a:p>
            <a:pPr algn="ctr" fontAlgn="ctr"/>
            <a:r>
              <a:rPr lang="tr-TR" sz="2400" b="1" dirty="0">
                <a:solidFill>
                  <a:srgbClr val="FFFFFF"/>
                </a:solidFill>
                <a:latin typeface="Calibri" panose="020F0502020204030204" pitchFamily="34" charset="0"/>
              </a:rPr>
              <a:t>MEVCUT ORGANİZE SANAYİ BÖLGESİNDE </a:t>
            </a:r>
          </a:p>
          <a:p>
            <a:pPr algn="ctr" fontAlgn="ctr"/>
            <a:r>
              <a:rPr lang="tr-TR" sz="2400" b="1" dirty="0">
                <a:solidFill>
                  <a:srgbClr val="FFFFFF"/>
                </a:solidFill>
                <a:latin typeface="Calibri" panose="020F0502020204030204" pitchFamily="34" charset="0"/>
              </a:rPr>
              <a:t> SEKTÖREL DAĞILIM</a:t>
            </a:r>
          </a:p>
        </p:txBody>
      </p:sp>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pic>
        <p:nvPicPr>
          <p:cNvPr id="9" name="Resim 8">
            <a:extLst>
              <a:ext uri="{FF2B5EF4-FFF2-40B4-BE49-F238E27FC236}">
                <a16:creationId xmlns:a16="http://schemas.microsoft.com/office/drawing/2014/main" id="{B8ED2963-9B27-47D0-A1F8-20A872EA15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3" name="Slayt Numarası Yer Tutucusu 2">
            <a:extLst>
              <a:ext uri="{FF2B5EF4-FFF2-40B4-BE49-F238E27FC236}">
                <a16:creationId xmlns:a16="http://schemas.microsoft.com/office/drawing/2014/main" id="{D613DB50-66AF-1929-B3B1-487E8F474503}"/>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33</a:t>
            </a:fld>
            <a:endParaRPr lang="tr-TR">
              <a:solidFill>
                <a:srgbClr val="146194">
                  <a:lumMod val="50000"/>
                </a:srgbClr>
              </a:solidFill>
            </a:endParaRPr>
          </a:p>
        </p:txBody>
      </p:sp>
      <p:graphicFrame>
        <p:nvGraphicFramePr>
          <p:cNvPr id="11" name="Grafik 10"/>
          <p:cNvGraphicFramePr>
            <a:graphicFrameLocks/>
          </p:cNvGraphicFramePr>
          <p:nvPr>
            <p:extLst>
              <p:ext uri="{D42A27DB-BD31-4B8C-83A1-F6EECF244321}">
                <p14:modId xmlns:p14="http://schemas.microsoft.com/office/powerpoint/2010/main" val="2711410528"/>
              </p:ext>
            </p:extLst>
          </p:nvPr>
        </p:nvGraphicFramePr>
        <p:xfrm>
          <a:off x="811369" y="1154243"/>
          <a:ext cx="10341735" cy="53238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9417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pic>
        <p:nvPicPr>
          <p:cNvPr id="9" name="Resim 8">
            <a:extLst>
              <a:ext uri="{FF2B5EF4-FFF2-40B4-BE49-F238E27FC236}">
                <a16:creationId xmlns:a16="http://schemas.microsoft.com/office/drawing/2014/main" id="{00D43368-78BB-4284-88A2-EB23E0131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F2AED2A1-ABAE-F489-7BB1-91CB5D79BD0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34</a:t>
            </a:fld>
            <a:endParaRPr lang="tr-TR">
              <a:solidFill>
                <a:srgbClr val="146194">
                  <a:lumMod val="50000"/>
                </a:srgbClr>
              </a:solidFill>
            </a:endParaRPr>
          </a:p>
        </p:txBody>
      </p:sp>
      <p:sp>
        <p:nvSpPr>
          <p:cNvPr id="8" name="Dikdörtgen 7"/>
          <p:cNvSpPr/>
          <p:nvPr/>
        </p:nvSpPr>
        <p:spPr>
          <a:xfrm>
            <a:off x="3817688" y="0"/>
            <a:ext cx="7238133" cy="954107"/>
          </a:xfrm>
          <a:prstGeom prst="rect">
            <a:avLst/>
          </a:prstGeom>
        </p:spPr>
        <p:txBody>
          <a:bodyPr wrap="square">
            <a:spAutoFit/>
          </a:bodyPr>
          <a:lstStyle/>
          <a:p>
            <a:pPr lvl="0"/>
            <a:r>
              <a:rPr lang="tr-TR" sz="2800" b="1" dirty="0">
                <a:solidFill>
                  <a:schemeClr val="bg1"/>
                </a:solidFill>
                <a:latin typeface="Times New Roman" panose="02020603050405020304" pitchFamily="18" charset="0"/>
                <a:cs typeface="Times New Roman" panose="02020603050405020304" pitchFamily="18" charset="0"/>
              </a:rPr>
              <a:t>MEVCUT ORGANİZE SANAYİ BÖLGELERİ’NİN DURUMU</a:t>
            </a:r>
          </a:p>
        </p:txBody>
      </p:sp>
      <p:graphicFrame>
        <p:nvGraphicFramePr>
          <p:cNvPr id="11" name="Tablo 10">
            <a:extLst>
              <a:ext uri="{FF2B5EF4-FFF2-40B4-BE49-F238E27FC236}">
                <a16:creationId xmlns:a16="http://schemas.microsoft.com/office/drawing/2014/main" id="{D5D3228D-87EA-4D51-8763-412B414F9E7B}"/>
              </a:ext>
            </a:extLst>
          </p:cNvPr>
          <p:cNvGraphicFramePr>
            <a:graphicFrameLocks noGrp="1"/>
          </p:cNvGraphicFramePr>
          <p:nvPr/>
        </p:nvGraphicFramePr>
        <p:xfrm>
          <a:off x="221444" y="1312276"/>
          <a:ext cx="6894667" cy="3837954"/>
        </p:xfrm>
        <a:graphic>
          <a:graphicData uri="http://schemas.openxmlformats.org/drawingml/2006/table">
            <a:tbl>
              <a:tblPr firstRow="1" bandRow="1"/>
              <a:tblGrid>
                <a:gridCol w="4099951">
                  <a:extLst>
                    <a:ext uri="{9D8B030D-6E8A-4147-A177-3AD203B41FA5}">
                      <a16:colId xmlns:a16="http://schemas.microsoft.com/office/drawing/2014/main" val="2913625758"/>
                    </a:ext>
                  </a:extLst>
                </a:gridCol>
                <a:gridCol w="2794716">
                  <a:extLst>
                    <a:ext uri="{9D8B030D-6E8A-4147-A177-3AD203B41FA5}">
                      <a16:colId xmlns:a16="http://schemas.microsoft.com/office/drawing/2014/main" val="1732974098"/>
                    </a:ext>
                  </a:extLst>
                </a:gridCol>
              </a:tblGrid>
              <a:tr h="639659">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İş Kollarındaki</a:t>
                      </a:r>
                      <a:r>
                        <a:rPr lang="tr-TR" sz="1400" b="1" i="0" baseline="0" dirty="0">
                          <a:solidFill>
                            <a:schemeClr val="bg1"/>
                          </a:solidFill>
                          <a:latin typeface="Times New Roman" panose="02020603050405020304" pitchFamily="18" charset="0"/>
                          <a:cs typeface="Times New Roman" panose="02020603050405020304" pitchFamily="18" charset="0"/>
                        </a:rPr>
                        <a:t> Firma Sayısı</a:t>
                      </a:r>
                      <a:endParaRPr lang="tr-TR" sz="1400" b="1" i="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b="1" kern="1200">
                          <a:solidFill>
                            <a:schemeClr val="tx1"/>
                          </a:solidFill>
                          <a:latin typeface="Calibri"/>
                          <a:ea typeface=""/>
                          <a:cs typeface=""/>
                        </a:defRPr>
                      </a:lvl1pPr>
                      <a:lvl2pPr marL="457200" algn="l" rtl="0" eaLnBrk="1" latinLnBrk="0" hangingPunct="1">
                        <a:defRPr kumimoji="0" b="1" kern="1200">
                          <a:solidFill>
                            <a:schemeClr val="tx1"/>
                          </a:solidFill>
                          <a:latin typeface="Calibri"/>
                          <a:ea typeface=""/>
                          <a:cs typeface=""/>
                        </a:defRPr>
                      </a:lvl2pPr>
                      <a:lvl3pPr marL="914400" algn="l" rtl="0" eaLnBrk="1" latinLnBrk="0" hangingPunct="1">
                        <a:defRPr kumimoji="0" b="1" kern="1200">
                          <a:solidFill>
                            <a:schemeClr val="tx1"/>
                          </a:solidFill>
                          <a:latin typeface="Calibri"/>
                          <a:ea typeface=""/>
                          <a:cs typeface=""/>
                        </a:defRPr>
                      </a:lvl3pPr>
                      <a:lvl4pPr marL="1371600" algn="l" rtl="0" eaLnBrk="1" latinLnBrk="0" hangingPunct="1">
                        <a:defRPr kumimoji="0" b="1" kern="1200">
                          <a:solidFill>
                            <a:schemeClr val="tx1"/>
                          </a:solidFill>
                          <a:latin typeface="Calibri"/>
                          <a:ea typeface=""/>
                          <a:cs typeface=""/>
                        </a:defRPr>
                      </a:lvl4pPr>
                      <a:lvl5pPr marL="1828800" algn="l" rtl="0" eaLnBrk="1" latinLnBrk="0" hangingPunct="1">
                        <a:defRPr kumimoji="0" b="1" kern="1200">
                          <a:solidFill>
                            <a:schemeClr val="tx1"/>
                          </a:solidFill>
                          <a:latin typeface="Calibri"/>
                          <a:ea typeface=""/>
                          <a:cs typeface=""/>
                        </a:defRPr>
                      </a:lvl5pPr>
                      <a:lvl6pPr marL="2286000" algn="l" rtl="0" eaLnBrk="1" latinLnBrk="0" hangingPunct="1">
                        <a:defRPr kumimoji="0" b="1" kern="1200">
                          <a:solidFill>
                            <a:schemeClr val="tx1"/>
                          </a:solidFill>
                          <a:latin typeface="Calibri"/>
                          <a:ea typeface=""/>
                          <a:cs typeface=""/>
                        </a:defRPr>
                      </a:lvl6pPr>
                      <a:lvl7pPr marL="2743200" algn="l" rtl="0" eaLnBrk="1" latinLnBrk="0" hangingPunct="1">
                        <a:defRPr kumimoji="0" b="1" kern="1200">
                          <a:solidFill>
                            <a:schemeClr val="tx1"/>
                          </a:solidFill>
                          <a:latin typeface="Calibri"/>
                          <a:ea typeface=""/>
                          <a:cs typeface=""/>
                        </a:defRPr>
                      </a:lvl7pPr>
                      <a:lvl8pPr marL="3200400" algn="l" rtl="0" eaLnBrk="1" latinLnBrk="0" hangingPunct="1">
                        <a:defRPr kumimoji="0" b="1" kern="1200">
                          <a:solidFill>
                            <a:schemeClr val="tx1"/>
                          </a:solidFill>
                          <a:latin typeface="Calibri"/>
                          <a:ea typeface=""/>
                          <a:cs typeface=""/>
                        </a:defRPr>
                      </a:lvl8pPr>
                      <a:lvl9pPr marL="3657600" algn="l" rtl="0" eaLnBrk="1" latinLnBrk="0" hangingPunct="1">
                        <a:defRPr kumimoji="0" b="1"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191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95507315"/>
                  </a:ext>
                </a:extLst>
              </a:tr>
              <a:tr h="639659">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Firmalara Tahsis Edilen Sanayi</a:t>
                      </a:r>
                      <a:r>
                        <a:rPr lang="tr-TR" sz="1400" b="1" i="0" baseline="0" dirty="0">
                          <a:solidFill>
                            <a:schemeClr val="bg1"/>
                          </a:solidFill>
                          <a:latin typeface="Times New Roman" panose="02020603050405020304" pitchFamily="18" charset="0"/>
                          <a:cs typeface="Times New Roman" panose="02020603050405020304" pitchFamily="18" charset="0"/>
                        </a:rPr>
                        <a:t> Parseli Sayısı</a:t>
                      </a:r>
                      <a:endParaRPr lang="tr-TR" sz="1400" b="1" i="0"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191+1 (Okul)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60951952"/>
                  </a:ext>
                </a:extLst>
              </a:tr>
              <a:tr h="639659">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Üretimde Olan Firma Sayısı</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123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62042563"/>
                  </a:ext>
                </a:extLst>
              </a:tr>
              <a:tr h="639659">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İnşaat Aşamasında Olan Firma Sayısı</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50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46160048"/>
                  </a:ext>
                </a:extLst>
              </a:tr>
              <a:tr h="639659">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Proje Aşamasında Olan Firma Sayısı</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18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41400230"/>
                  </a:ext>
                </a:extLst>
              </a:tr>
              <a:tr h="639659">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i="0" dirty="0">
                          <a:solidFill>
                            <a:schemeClr val="bg1"/>
                          </a:solidFill>
                          <a:latin typeface="Times New Roman" panose="02020603050405020304" pitchFamily="18" charset="0"/>
                          <a:cs typeface="Times New Roman" panose="02020603050405020304" pitchFamily="18" charset="0"/>
                        </a:rPr>
                        <a:t>Üretim Firmalarındaki</a:t>
                      </a:r>
                      <a:r>
                        <a:rPr lang="tr-TR" sz="1400" b="1" i="0" baseline="0" dirty="0">
                          <a:solidFill>
                            <a:schemeClr val="bg1"/>
                          </a:solidFill>
                          <a:latin typeface="Times New Roman" panose="02020603050405020304" pitchFamily="18" charset="0"/>
                          <a:cs typeface="Times New Roman" panose="02020603050405020304" pitchFamily="18" charset="0"/>
                        </a:rPr>
                        <a:t> </a:t>
                      </a:r>
                      <a:r>
                        <a:rPr lang="tr-TR" sz="1400" b="1" i="0" dirty="0">
                          <a:solidFill>
                            <a:schemeClr val="bg1"/>
                          </a:solidFill>
                          <a:latin typeface="Times New Roman" panose="02020603050405020304" pitchFamily="18" charset="0"/>
                          <a:cs typeface="Times New Roman" panose="02020603050405020304" pitchFamily="18" charset="0"/>
                        </a:rPr>
                        <a:t>İstihdam Sayısı</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D61C38"/>
                    </a:solidFill>
                  </a:tcPr>
                </a:tc>
                <a:tc>
                  <a:txBody>
                    <a:bodyPr/>
                    <a:lstStyle>
                      <a:lvl1pPr marL="0" algn="l" rtl="0" eaLnBrk="1" latinLnBrk="0" hangingPunct="1">
                        <a:defRPr kumimoji="0" kern="1200">
                          <a:solidFill>
                            <a:schemeClr val="tx1"/>
                          </a:solidFill>
                          <a:latin typeface="Calibri"/>
                          <a:ea typeface=""/>
                          <a:cs typeface=""/>
                        </a:defRPr>
                      </a:lvl1pPr>
                      <a:lvl2pPr marL="457200" algn="l" rtl="0" eaLnBrk="1" latinLnBrk="0" hangingPunct="1">
                        <a:defRPr kumimoji="0" kern="1200">
                          <a:solidFill>
                            <a:schemeClr val="tx1"/>
                          </a:solidFill>
                          <a:latin typeface="Calibri"/>
                          <a:ea typeface=""/>
                          <a:cs typeface=""/>
                        </a:defRPr>
                      </a:lvl2pPr>
                      <a:lvl3pPr marL="914400" algn="l" rtl="0" eaLnBrk="1" latinLnBrk="0" hangingPunct="1">
                        <a:defRPr kumimoji="0" kern="1200">
                          <a:solidFill>
                            <a:schemeClr val="tx1"/>
                          </a:solidFill>
                          <a:latin typeface="Calibri"/>
                          <a:ea typeface=""/>
                          <a:cs typeface=""/>
                        </a:defRPr>
                      </a:lvl3pPr>
                      <a:lvl4pPr marL="1371600" algn="l" rtl="0" eaLnBrk="1" latinLnBrk="0" hangingPunct="1">
                        <a:defRPr kumimoji="0" kern="1200">
                          <a:solidFill>
                            <a:schemeClr val="tx1"/>
                          </a:solidFill>
                          <a:latin typeface="Calibri"/>
                          <a:ea typeface=""/>
                          <a:cs typeface=""/>
                        </a:defRPr>
                      </a:lvl4pPr>
                      <a:lvl5pPr marL="1828800" algn="l" rtl="0" eaLnBrk="1" latinLnBrk="0" hangingPunct="1">
                        <a:defRPr kumimoji="0" kern="1200">
                          <a:solidFill>
                            <a:schemeClr val="tx1"/>
                          </a:solidFill>
                          <a:latin typeface="Calibri"/>
                          <a:ea typeface=""/>
                          <a:cs typeface=""/>
                        </a:defRPr>
                      </a:lvl5pPr>
                      <a:lvl6pPr marL="2286000" algn="l" rtl="0" eaLnBrk="1" latinLnBrk="0" hangingPunct="1">
                        <a:defRPr kumimoji="0" kern="1200">
                          <a:solidFill>
                            <a:schemeClr val="tx1"/>
                          </a:solidFill>
                          <a:latin typeface="Calibri"/>
                          <a:ea typeface=""/>
                          <a:cs typeface=""/>
                        </a:defRPr>
                      </a:lvl6pPr>
                      <a:lvl7pPr marL="2743200" algn="l" rtl="0" eaLnBrk="1" latinLnBrk="0" hangingPunct="1">
                        <a:defRPr kumimoji="0" kern="1200">
                          <a:solidFill>
                            <a:schemeClr val="tx1"/>
                          </a:solidFill>
                          <a:latin typeface="Calibri"/>
                          <a:ea typeface=""/>
                          <a:cs typeface=""/>
                        </a:defRPr>
                      </a:lvl7pPr>
                      <a:lvl8pPr marL="3200400" algn="l" rtl="0" eaLnBrk="1" latinLnBrk="0" hangingPunct="1">
                        <a:defRPr kumimoji="0" kern="1200">
                          <a:solidFill>
                            <a:schemeClr val="tx1"/>
                          </a:solidFill>
                          <a:latin typeface="Calibri"/>
                          <a:ea typeface=""/>
                          <a:cs typeface=""/>
                        </a:defRPr>
                      </a:lvl8pPr>
                      <a:lvl9pPr marL="3657600" algn="l" rtl="0" eaLnBrk="1" latinLnBrk="0" hangingPunct="1">
                        <a:defRPr kumimoji="0" kern="1200">
                          <a:solidFill>
                            <a:schemeClr val="tx1"/>
                          </a:solidFill>
                          <a:latin typeface="Calibri"/>
                          <a:ea typeface=""/>
                          <a:cs typeface=""/>
                        </a:defRPr>
                      </a:lvl9pPr>
                    </a:lstStyle>
                    <a:p>
                      <a:pPr algn="ctr"/>
                      <a:r>
                        <a:rPr lang="tr-TR" sz="1600" b="1" dirty="0">
                          <a:latin typeface="Times New Roman" panose="02020603050405020304" pitchFamily="18" charset="0"/>
                          <a:cs typeface="Times New Roman" panose="02020603050405020304" pitchFamily="18" charset="0"/>
                        </a:rPr>
                        <a:t>12.300</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23846882"/>
                  </a:ext>
                </a:extLst>
              </a:tr>
            </a:tbl>
          </a:graphicData>
        </a:graphic>
      </p:graphicFrame>
      <p:pic>
        <p:nvPicPr>
          <p:cNvPr id="12" name="Resim 11">
            <a:extLst>
              <a:ext uri="{FF2B5EF4-FFF2-40B4-BE49-F238E27FC236}">
                <a16:creationId xmlns:a16="http://schemas.microsoft.com/office/drawing/2014/main" id="{CD1168B2-7266-4CAA-97E1-F970C8AB4F63}"/>
              </a:ext>
            </a:extLst>
          </p:cNvPr>
          <p:cNvPicPr>
            <a:picLocks noChangeAspect="1"/>
          </p:cNvPicPr>
          <p:nvPr/>
        </p:nvPicPr>
        <p:blipFill rotWithShape="1">
          <a:blip r:embed="rId3">
            <a:extLst>
              <a:ext uri="{28A0092B-C50C-407E-A947-70E740481C1C}">
                <a14:useLocalDpi xmlns:a14="http://schemas.microsoft.com/office/drawing/2010/main" val="0"/>
              </a:ext>
            </a:extLst>
          </a:blip>
          <a:srcRect l="2120" t="3144" r="2306" b="44417"/>
          <a:stretch/>
        </p:blipFill>
        <p:spPr>
          <a:xfrm>
            <a:off x="7647927" y="1320064"/>
            <a:ext cx="3407894" cy="386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809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37941" y="136525"/>
            <a:ext cx="9209375" cy="707886"/>
          </a:xfrm>
          <a:prstGeom prst="rect">
            <a:avLst/>
          </a:prstGeom>
        </p:spPr>
        <p:txBody>
          <a:bodyPr wrap="square">
            <a:spAutoFit/>
          </a:bodyPr>
          <a:lstStyle/>
          <a:p>
            <a:pPr indent="806450" algn="ctr"/>
            <a:r>
              <a:rPr lang="tr-TR" sz="2000" b="1" dirty="0">
                <a:solidFill>
                  <a:schemeClr val="bg1"/>
                </a:solidFill>
                <a:latin typeface="Times New Roman" pitchFamily="18" charset="0"/>
                <a:cs typeface="Times New Roman" pitchFamily="18" charset="0"/>
              </a:rPr>
              <a:t>SEKTÖRLERE GÖRE  İHRACAT RAKAMLARI</a:t>
            </a:r>
          </a:p>
          <a:p>
            <a:pPr indent="806450" algn="ctr"/>
            <a:r>
              <a:rPr lang="tr-TR" sz="2000" b="1" dirty="0">
                <a:solidFill>
                  <a:schemeClr val="bg1"/>
                </a:solidFill>
                <a:latin typeface="Times New Roman" pitchFamily="18" charset="0"/>
                <a:cs typeface="Times New Roman" pitchFamily="18" charset="0"/>
              </a:rPr>
              <a:t>(Ağustos 2022'ye Kadar )</a:t>
            </a:r>
          </a:p>
        </p:txBody>
      </p:sp>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graphicFrame>
        <p:nvGraphicFramePr>
          <p:cNvPr id="9" name="Grafik 8"/>
          <p:cNvGraphicFramePr>
            <a:graphicFrameLocks/>
          </p:cNvGraphicFramePr>
          <p:nvPr>
            <p:extLst>
              <p:ext uri="{D42A27DB-BD31-4B8C-83A1-F6EECF244321}">
                <p14:modId xmlns:p14="http://schemas.microsoft.com/office/powerpoint/2010/main" val="2650487912"/>
              </p:ext>
            </p:extLst>
          </p:nvPr>
        </p:nvGraphicFramePr>
        <p:xfrm>
          <a:off x="261674" y="1074532"/>
          <a:ext cx="11405569" cy="5646943"/>
        </p:xfrm>
        <a:graphic>
          <a:graphicData uri="http://schemas.openxmlformats.org/drawingml/2006/chart">
            <c:chart xmlns:c="http://schemas.openxmlformats.org/drawingml/2006/chart" xmlns:r="http://schemas.openxmlformats.org/officeDocument/2006/relationships" r:id="rId2"/>
          </a:graphicData>
        </a:graphic>
      </p:graphicFrame>
      <p:pic>
        <p:nvPicPr>
          <p:cNvPr id="7" name="Resim 6">
            <a:extLst>
              <a:ext uri="{FF2B5EF4-FFF2-40B4-BE49-F238E27FC236}">
                <a16:creationId xmlns:a16="http://schemas.microsoft.com/office/drawing/2014/main" id="{11573097-7DE3-4324-A4E5-1D8B9207E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3" name="Slayt Numarası Yer Tutucusu 2">
            <a:extLst>
              <a:ext uri="{FF2B5EF4-FFF2-40B4-BE49-F238E27FC236}">
                <a16:creationId xmlns:a16="http://schemas.microsoft.com/office/drawing/2014/main" id="{7CD3DF6E-0558-4988-2C06-FF4EBD106B8F}"/>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35</a:t>
            </a:fld>
            <a:endParaRPr lang="tr-TR">
              <a:solidFill>
                <a:srgbClr val="146194">
                  <a:lumMod val="50000"/>
                </a:srgbClr>
              </a:solidFill>
            </a:endParaRPr>
          </a:p>
        </p:txBody>
      </p:sp>
    </p:spTree>
    <p:extLst>
      <p:ext uri="{BB962C8B-B14F-4D97-AF65-F5344CB8AC3E}">
        <p14:creationId xmlns:p14="http://schemas.microsoft.com/office/powerpoint/2010/main" val="44769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45442" y="218536"/>
            <a:ext cx="7238133" cy="461665"/>
          </a:xfrm>
          <a:prstGeom prst="rect">
            <a:avLst/>
          </a:prstGeom>
        </p:spPr>
        <p:txBody>
          <a:bodyPr wrap="square">
            <a:spAutoFit/>
          </a:bodyPr>
          <a:lstStyle/>
          <a:p>
            <a:pPr indent="806450"/>
            <a:r>
              <a:rPr lang="tr-TR" sz="2400" b="1" dirty="0">
                <a:solidFill>
                  <a:schemeClr val="bg1"/>
                </a:solidFill>
                <a:latin typeface="Times New Roman" pitchFamily="18" charset="0"/>
                <a:cs typeface="Times New Roman" pitchFamily="18" charset="0"/>
              </a:rPr>
              <a:t>KÜÇÜK SANAYİ SİTELERİ (KSS)</a:t>
            </a:r>
          </a:p>
        </p:txBody>
      </p:sp>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sp>
        <p:nvSpPr>
          <p:cNvPr id="4" name="Metin kutusu 3"/>
          <p:cNvSpPr txBox="1"/>
          <p:nvPr/>
        </p:nvSpPr>
        <p:spPr>
          <a:xfrm>
            <a:off x="818839" y="5286276"/>
            <a:ext cx="10840178" cy="707886"/>
          </a:xfrm>
          <a:prstGeom prst="rect">
            <a:avLst/>
          </a:prstGeom>
          <a:noFill/>
        </p:spPr>
        <p:txBody>
          <a:bodyPr wrap="square" rtlCol="0">
            <a:spAutoFit/>
          </a:bodyPr>
          <a:lstStyle/>
          <a:p>
            <a:pPr marL="285750" indent="-285750">
              <a:buFont typeface="Wingdings" panose="05000000000000000000" pitchFamily="2" charset="2"/>
              <a:buChar char="v"/>
            </a:pPr>
            <a:r>
              <a:rPr lang="tr-TR" sz="2000" dirty="0">
                <a:latin typeface="Times New Roman" panose="02020603050405020304" pitchFamily="18" charset="0"/>
                <a:cs typeface="Times New Roman" panose="02020603050405020304" pitchFamily="18" charset="0"/>
              </a:rPr>
              <a:t>Batman’da toplam </a:t>
            </a:r>
            <a:r>
              <a:rPr lang="tr-TR" sz="2000" b="1" dirty="0">
                <a:latin typeface="Times New Roman" panose="02020603050405020304" pitchFamily="18" charset="0"/>
                <a:cs typeface="Times New Roman" panose="02020603050405020304" pitchFamily="18" charset="0"/>
              </a:rPr>
              <a:t>424 dönüm </a:t>
            </a:r>
            <a:r>
              <a:rPr lang="tr-TR" sz="2000" dirty="0">
                <a:latin typeface="Times New Roman" panose="02020603050405020304" pitchFamily="18" charset="0"/>
                <a:cs typeface="Times New Roman" panose="02020603050405020304" pitchFamily="18" charset="0"/>
              </a:rPr>
              <a:t>alan</a:t>
            </a:r>
            <a:r>
              <a:rPr lang="tr-TR" sz="2000" b="1"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üzerine kurulu bulunan </a:t>
            </a:r>
            <a:r>
              <a:rPr lang="tr-TR" sz="2000" b="1" dirty="0">
                <a:solidFill>
                  <a:srgbClr val="FF0000"/>
                </a:solidFill>
                <a:latin typeface="Times New Roman" panose="02020603050405020304" pitchFamily="18" charset="0"/>
                <a:cs typeface="Times New Roman" panose="02020603050405020304" pitchFamily="18" charset="0"/>
              </a:rPr>
              <a:t>4</a:t>
            </a:r>
            <a:r>
              <a:rPr lang="tr-TR" sz="2000" b="1" dirty="0">
                <a:latin typeface="Times New Roman" panose="02020603050405020304" pitchFamily="18" charset="0"/>
                <a:cs typeface="Times New Roman" panose="02020603050405020304" pitchFamily="18" charset="0"/>
              </a:rPr>
              <a:t> küçük sanayi sitesinde </a:t>
            </a:r>
            <a:r>
              <a:rPr lang="tr-TR" sz="2000" b="1" dirty="0">
                <a:solidFill>
                  <a:srgbClr val="FF0000"/>
                </a:solidFill>
                <a:latin typeface="Times New Roman" panose="02020603050405020304" pitchFamily="18" charset="0"/>
                <a:cs typeface="Times New Roman" panose="02020603050405020304" pitchFamily="18" charset="0"/>
              </a:rPr>
              <a:t>979 firma</a:t>
            </a:r>
            <a:r>
              <a:rPr lang="tr-TR" sz="2000" dirty="0">
                <a:solidFill>
                  <a:srgbClr val="FF0000"/>
                </a:solidFill>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faaliyet göstermektedir. Bu firmalarda toplam </a:t>
            </a:r>
            <a:r>
              <a:rPr lang="tr-TR" sz="2000" b="1" dirty="0">
                <a:solidFill>
                  <a:srgbClr val="FF0000"/>
                </a:solidFill>
                <a:latin typeface="Times New Roman" panose="02020603050405020304" pitchFamily="18" charset="0"/>
                <a:cs typeface="Times New Roman" panose="02020603050405020304" pitchFamily="18" charset="0"/>
              </a:rPr>
              <a:t>2.513 kişi </a:t>
            </a:r>
            <a:r>
              <a:rPr lang="tr-TR" sz="2000" dirty="0">
                <a:latin typeface="Times New Roman" panose="02020603050405020304" pitchFamily="18" charset="0"/>
                <a:cs typeface="Times New Roman" panose="02020603050405020304" pitchFamily="18" charset="0"/>
              </a:rPr>
              <a:t>istihdam edilmektedir</a:t>
            </a:r>
            <a:r>
              <a:rPr lang="tr-TR" sz="1600" dirty="0">
                <a:latin typeface="Times New Roman" panose="02020603050405020304" pitchFamily="18" charset="0"/>
                <a:cs typeface="Times New Roman" panose="02020603050405020304" pitchFamily="18" charset="0"/>
              </a:rPr>
              <a:t>.</a:t>
            </a:r>
          </a:p>
        </p:txBody>
      </p:sp>
      <p:graphicFrame>
        <p:nvGraphicFramePr>
          <p:cNvPr id="5" name="Tablo 4"/>
          <p:cNvGraphicFramePr>
            <a:graphicFrameLocks noGrp="1"/>
          </p:cNvGraphicFramePr>
          <p:nvPr>
            <p:extLst>
              <p:ext uri="{D42A27DB-BD31-4B8C-83A1-F6EECF244321}">
                <p14:modId xmlns:p14="http://schemas.microsoft.com/office/powerpoint/2010/main" val="102634207"/>
              </p:ext>
            </p:extLst>
          </p:nvPr>
        </p:nvGraphicFramePr>
        <p:xfrm>
          <a:off x="1030778" y="1290291"/>
          <a:ext cx="9913650" cy="3633798"/>
        </p:xfrm>
        <a:graphic>
          <a:graphicData uri="http://schemas.openxmlformats.org/drawingml/2006/table">
            <a:tbl>
              <a:tblPr>
                <a:tableStyleId>{5DA37D80-6434-44D0-A028-1B22A696006F}</a:tableStyleId>
              </a:tblPr>
              <a:tblGrid>
                <a:gridCol w="3416799">
                  <a:extLst>
                    <a:ext uri="{9D8B030D-6E8A-4147-A177-3AD203B41FA5}">
                      <a16:colId xmlns:a16="http://schemas.microsoft.com/office/drawing/2014/main" val="20000"/>
                    </a:ext>
                  </a:extLst>
                </a:gridCol>
                <a:gridCol w="2165617">
                  <a:extLst>
                    <a:ext uri="{9D8B030D-6E8A-4147-A177-3AD203B41FA5}">
                      <a16:colId xmlns:a16="http://schemas.microsoft.com/office/drawing/2014/main" val="20001"/>
                    </a:ext>
                  </a:extLst>
                </a:gridCol>
                <a:gridCol w="2165617">
                  <a:extLst>
                    <a:ext uri="{9D8B030D-6E8A-4147-A177-3AD203B41FA5}">
                      <a16:colId xmlns:a16="http://schemas.microsoft.com/office/drawing/2014/main" val="20002"/>
                    </a:ext>
                  </a:extLst>
                </a:gridCol>
                <a:gridCol w="2165617">
                  <a:extLst>
                    <a:ext uri="{9D8B030D-6E8A-4147-A177-3AD203B41FA5}">
                      <a16:colId xmlns:a16="http://schemas.microsoft.com/office/drawing/2014/main" val="20003"/>
                    </a:ext>
                  </a:extLst>
                </a:gridCol>
              </a:tblGrid>
              <a:tr h="519114">
                <a:tc gridSpan="4">
                  <a:txBody>
                    <a:bodyPr/>
                    <a:lstStyle/>
                    <a:p>
                      <a:pPr algn="ctr" fontAlgn="ctr"/>
                      <a:r>
                        <a:rPr lang="tr-TR" sz="2400" b="1" u="none" strike="noStrike" dirty="0">
                          <a:solidFill>
                            <a:schemeClr val="bg1"/>
                          </a:solidFill>
                          <a:effectLst/>
                        </a:rPr>
                        <a:t>KÜÇÜK SANAYİ SİTELERİ VERİLERİ </a:t>
                      </a:r>
                      <a:endParaRPr lang="tr-TR" sz="24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519114">
                <a:tc>
                  <a:txBody>
                    <a:bodyPr/>
                    <a:lstStyle/>
                    <a:p>
                      <a:pPr algn="ctr" fontAlgn="ctr"/>
                      <a:r>
                        <a:rPr lang="tr-TR" sz="1600" b="1" u="none" strike="noStrike" dirty="0">
                          <a:effectLst/>
                        </a:rPr>
                        <a:t>Sanayi Sitesi Adı</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tr-TR" sz="1600" b="1" u="none" strike="noStrike" dirty="0">
                          <a:effectLst/>
                        </a:rPr>
                        <a:t>Sanayi Alanı</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tr-TR" sz="1600" b="1" u="none" strike="noStrike" dirty="0">
                          <a:effectLst/>
                        </a:rPr>
                        <a:t>İş Yeri Sayısı</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tr-TR" sz="1600" b="1" u="none" strike="noStrike" dirty="0">
                          <a:effectLst/>
                        </a:rPr>
                        <a:t>Çalışan Sayısı</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519114">
                <a:tc>
                  <a:txBody>
                    <a:bodyPr/>
                    <a:lstStyle/>
                    <a:p>
                      <a:pPr algn="l" fontAlgn="ctr"/>
                      <a:r>
                        <a:rPr lang="tr-TR" sz="1600" b="1" u="none" strike="noStrike" dirty="0">
                          <a:effectLst/>
                        </a:rPr>
                        <a:t>Batman Merkez KSS</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250 Dönüm</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555 </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1.250</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19114">
                <a:tc>
                  <a:txBody>
                    <a:bodyPr/>
                    <a:lstStyle/>
                    <a:p>
                      <a:pPr algn="l" fontAlgn="ctr"/>
                      <a:r>
                        <a:rPr lang="tr-TR" sz="1600" b="1" u="none" strike="noStrike" dirty="0">
                          <a:effectLst/>
                        </a:rPr>
                        <a:t>Batman Ek KSS</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61 Dönüm</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a:effectLst/>
                        </a:rPr>
                        <a:t>153</a:t>
                      </a:r>
                      <a:endParaRPr lang="tr-TR"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450</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9114">
                <a:tc>
                  <a:txBody>
                    <a:bodyPr/>
                    <a:lstStyle/>
                    <a:p>
                      <a:pPr algn="l" fontAlgn="ctr"/>
                      <a:r>
                        <a:rPr lang="tr-TR" sz="1600" b="1" u="none" strike="noStrike" dirty="0">
                          <a:effectLst/>
                        </a:rPr>
                        <a:t>Batman Ek 3. KSS</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a:effectLst/>
                        </a:rPr>
                        <a:t>58 Dönüm</a:t>
                      </a:r>
                      <a:endParaRPr lang="tr-TR"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a:effectLst/>
                        </a:rPr>
                        <a:t>161</a:t>
                      </a:r>
                      <a:endParaRPr lang="tr-TR"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483</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19114">
                <a:tc>
                  <a:txBody>
                    <a:bodyPr/>
                    <a:lstStyle/>
                    <a:p>
                      <a:pPr algn="l" fontAlgn="ctr"/>
                      <a:r>
                        <a:rPr lang="tr-TR" sz="1600" b="1" u="none" strike="noStrike" dirty="0">
                          <a:effectLst/>
                        </a:rPr>
                        <a:t>Marangoz ve Kaynakçılar KSS</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55 Dönüm</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a:effectLst/>
                        </a:rPr>
                        <a:t>110</a:t>
                      </a:r>
                      <a:endParaRPr lang="tr-TR" sz="1600" b="1"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tr-TR" sz="1600" b="1" u="none" strike="noStrike" dirty="0">
                          <a:effectLst/>
                        </a:rPr>
                        <a:t>330</a:t>
                      </a:r>
                      <a:endParaRPr lang="tr-TR" sz="16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19114">
                <a:tc>
                  <a:txBody>
                    <a:bodyPr/>
                    <a:lstStyle/>
                    <a:p>
                      <a:pPr algn="l" fontAlgn="ctr"/>
                      <a:r>
                        <a:rPr lang="tr-TR" sz="1600" b="1" u="none" strike="noStrike" dirty="0">
                          <a:solidFill>
                            <a:schemeClr val="bg1"/>
                          </a:solidFill>
                          <a:effectLst/>
                        </a:rPr>
                        <a:t>TOPLAM</a:t>
                      </a:r>
                      <a:endParaRPr lang="tr-TR" sz="16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353"/>
                    </a:solidFill>
                  </a:tcPr>
                </a:tc>
                <a:tc>
                  <a:txBody>
                    <a:bodyPr/>
                    <a:lstStyle/>
                    <a:p>
                      <a:pPr algn="ctr" fontAlgn="ctr"/>
                      <a:r>
                        <a:rPr lang="tr-TR" sz="1600" b="1" u="none" strike="noStrike" dirty="0">
                          <a:solidFill>
                            <a:schemeClr val="bg1"/>
                          </a:solidFill>
                          <a:effectLst/>
                        </a:rPr>
                        <a:t>424 Dönüm</a:t>
                      </a:r>
                      <a:endParaRPr lang="tr-TR" sz="16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353"/>
                    </a:solidFill>
                  </a:tcPr>
                </a:tc>
                <a:tc>
                  <a:txBody>
                    <a:bodyPr/>
                    <a:lstStyle/>
                    <a:p>
                      <a:pPr algn="ctr" fontAlgn="ctr"/>
                      <a:r>
                        <a:rPr lang="tr-TR" sz="1600" b="1" u="none" strike="noStrike" dirty="0">
                          <a:solidFill>
                            <a:schemeClr val="bg1"/>
                          </a:solidFill>
                          <a:effectLst/>
                        </a:rPr>
                        <a:t>979</a:t>
                      </a:r>
                      <a:endParaRPr lang="tr-TR" sz="16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353"/>
                    </a:solidFill>
                  </a:tcPr>
                </a:tc>
                <a:tc>
                  <a:txBody>
                    <a:bodyPr/>
                    <a:lstStyle/>
                    <a:p>
                      <a:pPr algn="ctr" fontAlgn="ctr"/>
                      <a:r>
                        <a:rPr lang="tr-TR" sz="1600" b="1" u="none" strike="noStrike" dirty="0">
                          <a:solidFill>
                            <a:schemeClr val="bg1"/>
                          </a:solidFill>
                          <a:effectLst/>
                        </a:rPr>
                        <a:t>2.513</a:t>
                      </a:r>
                      <a:endParaRPr lang="tr-TR" sz="16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353"/>
                    </a:solidFill>
                  </a:tcPr>
                </a:tc>
                <a:extLst>
                  <a:ext uri="{0D108BD9-81ED-4DB2-BD59-A6C34878D82A}">
                    <a16:rowId xmlns:a16="http://schemas.microsoft.com/office/drawing/2014/main" val="10006"/>
                  </a:ext>
                </a:extLst>
              </a:tr>
            </a:tbl>
          </a:graphicData>
        </a:graphic>
      </p:graphicFrame>
      <p:pic>
        <p:nvPicPr>
          <p:cNvPr id="9" name="Resim 8">
            <a:extLst>
              <a:ext uri="{FF2B5EF4-FFF2-40B4-BE49-F238E27FC236}">
                <a16:creationId xmlns:a16="http://schemas.microsoft.com/office/drawing/2014/main" id="{88F1E5DC-1760-4264-B5D9-87E0C6ACB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3" name="Slayt Numarası Yer Tutucusu 2">
            <a:extLst>
              <a:ext uri="{FF2B5EF4-FFF2-40B4-BE49-F238E27FC236}">
                <a16:creationId xmlns:a16="http://schemas.microsoft.com/office/drawing/2014/main" id="{689D4EAB-F666-E10D-043E-CBC27190891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36</a:t>
            </a:fld>
            <a:endParaRPr lang="tr-TR">
              <a:solidFill>
                <a:srgbClr val="146194">
                  <a:lumMod val="50000"/>
                </a:srgbClr>
              </a:solidFill>
            </a:endParaRPr>
          </a:p>
        </p:txBody>
      </p:sp>
    </p:spTree>
    <p:extLst>
      <p:ext uri="{BB962C8B-B14F-4D97-AF65-F5344CB8AC3E}">
        <p14:creationId xmlns:p14="http://schemas.microsoft.com/office/powerpoint/2010/main" val="3881105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260561" y="205740"/>
            <a:ext cx="6874040" cy="646331"/>
          </a:xfrm>
          <a:prstGeom prst="rect">
            <a:avLst/>
          </a:prstGeom>
          <a:noFill/>
        </p:spPr>
        <p:txBody>
          <a:bodyPr wrap="square" rtlCol="0">
            <a:spAutoFit/>
          </a:bodyPr>
          <a:lstStyle/>
          <a:p>
            <a:pPr algn="ctr"/>
            <a:r>
              <a:rPr lang="tr-TR" b="1" dirty="0">
                <a:solidFill>
                  <a:schemeClr val="bg1"/>
                </a:solidFill>
                <a:latin typeface="Times New Roman" pitchFamily="18" charset="0"/>
                <a:cs typeface="Times New Roman" pitchFamily="18" charset="0"/>
              </a:rPr>
              <a:t>YENİ ORGANİZE SANAYİ BÖLGELERİNİN VE KÜÇÜK SANAYİ SİTELERİNİN KURULACAĞI ALANLAR</a:t>
            </a:r>
          </a:p>
        </p:txBody>
      </p:sp>
      <p:pic>
        <p:nvPicPr>
          <p:cNvPr id="7" name="Resim 6">
            <a:extLst>
              <a:ext uri="{FF2B5EF4-FFF2-40B4-BE49-F238E27FC236}">
                <a16:creationId xmlns:a16="http://schemas.microsoft.com/office/drawing/2014/main" id="{45FBDFFB-38FB-4C4F-A0BC-7C4C4037A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pic>
        <p:nvPicPr>
          <p:cNvPr id="4" name="Resim 3">
            <a:extLst>
              <a:ext uri="{FF2B5EF4-FFF2-40B4-BE49-F238E27FC236}">
                <a16:creationId xmlns:a16="http://schemas.microsoft.com/office/drawing/2014/main" id="{797669A3-A44E-4062-AA0E-33A5ED0ECA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0" b="-580"/>
          <a:stretch/>
        </p:blipFill>
        <p:spPr>
          <a:xfrm>
            <a:off x="-114300" y="852071"/>
            <a:ext cx="12306300" cy="6005929"/>
          </a:xfrm>
          <a:prstGeom prst="rect">
            <a:avLst/>
          </a:prstGeom>
        </p:spPr>
      </p:pic>
      <p:sp>
        <p:nvSpPr>
          <p:cNvPr id="8" name="Metin kutusu 7">
            <a:extLst>
              <a:ext uri="{FF2B5EF4-FFF2-40B4-BE49-F238E27FC236}">
                <a16:creationId xmlns:a16="http://schemas.microsoft.com/office/drawing/2014/main" id="{45AD670B-1357-45B8-B953-4490A0DD5EB7}"/>
              </a:ext>
            </a:extLst>
          </p:cNvPr>
          <p:cNvSpPr txBox="1"/>
          <p:nvPr/>
        </p:nvSpPr>
        <p:spPr>
          <a:xfrm>
            <a:off x="3332747" y="4327358"/>
            <a:ext cx="1013866" cy="400110"/>
          </a:xfrm>
          <a:prstGeom prst="rect">
            <a:avLst/>
          </a:prstGeom>
          <a:noFill/>
        </p:spPr>
        <p:txBody>
          <a:bodyPr wrap="square" rtlCol="0">
            <a:spAutoFit/>
          </a:bodyPr>
          <a:lstStyle/>
          <a:p>
            <a:r>
              <a:rPr lang="tr-TR" sz="2000" dirty="0">
                <a:solidFill>
                  <a:schemeClr val="bg1"/>
                </a:solidFill>
              </a:rPr>
              <a:t>Batman</a:t>
            </a:r>
          </a:p>
        </p:txBody>
      </p:sp>
      <p:sp>
        <p:nvSpPr>
          <p:cNvPr id="2" name="Slayt Numarası Yer Tutucusu 1">
            <a:extLst>
              <a:ext uri="{FF2B5EF4-FFF2-40B4-BE49-F238E27FC236}">
                <a16:creationId xmlns:a16="http://schemas.microsoft.com/office/drawing/2014/main" id="{44B06964-E201-B5A6-EC7C-3FF374EA679F}"/>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37</a:t>
            </a:fld>
            <a:endParaRPr lang="tr-TR">
              <a:solidFill>
                <a:srgbClr val="146194">
                  <a:lumMod val="50000"/>
                </a:srgbClr>
              </a:solidFill>
            </a:endParaRPr>
          </a:p>
        </p:txBody>
      </p:sp>
      <p:sp>
        <p:nvSpPr>
          <p:cNvPr id="9" name="Metin kutusu 8">
            <a:extLst>
              <a:ext uri="{FF2B5EF4-FFF2-40B4-BE49-F238E27FC236}">
                <a16:creationId xmlns:a16="http://schemas.microsoft.com/office/drawing/2014/main" id="{E0259CBC-A44E-8455-D0FF-FF965FB54EAB}"/>
              </a:ext>
            </a:extLst>
          </p:cNvPr>
          <p:cNvSpPr txBox="1"/>
          <p:nvPr/>
        </p:nvSpPr>
        <p:spPr>
          <a:xfrm>
            <a:off x="6730624" y="2931706"/>
            <a:ext cx="4948723" cy="184665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tr-TR" sz="2400" b="1" dirty="0">
                <a:solidFill>
                  <a:schemeClr val="bg1"/>
                </a:solidFill>
              </a:rPr>
              <a:t>1. Raman Karma OSB Projesi</a:t>
            </a:r>
          </a:p>
          <a:p>
            <a:r>
              <a:rPr lang="tr-TR" sz="2400" b="1" dirty="0">
                <a:solidFill>
                  <a:schemeClr val="bg1"/>
                </a:solidFill>
              </a:rPr>
              <a:t>2. </a:t>
            </a:r>
            <a:r>
              <a:rPr lang="tr-TR" sz="2400" b="1" dirty="0" err="1">
                <a:solidFill>
                  <a:schemeClr val="bg1"/>
                </a:solidFill>
              </a:rPr>
              <a:t>Oymataş</a:t>
            </a:r>
            <a:r>
              <a:rPr lang="tr-TR" sz="2400" b="1" dirty="0">
                <a:solidFill>
                  <a:schemeClr val="bg1"/>
                </a:solidFill>
              </a:rPr>
              <a:t> Gıda OSB Projesi</a:t>
            </a:r>
          </a:p>
          <a:p>
            <a:r>
              <a:rPr lang="tr-TR" sz="2400" b="1" dirty="0">
                <a:solidFill>
                  <a:schemeClr val="bg1"/>
                </a:solidFill>
              </a:rPr>
              <a:t>3. Samanyolu Tekstil Kent OSB Projesi</a:t>
            </a:r>
          </a:p>
          <a:p>
            <a:r>
              <a:rPr lang="tr-TR" sz="2400" b="1" dirty="0">
                <a:solidFill>
                  <a:schemeClr val="bg1"/>
                </a:solidFill>
              </a:rPr>
              <a:t>4. </a:t>
            </a:r>
            <a:r>
              <a:rPr lang="tr-TR" sz="2400" b="1" dirty="0" err="1">
                <a:solidFill>
                  <a:schemeClr val="bg1"/>
                </a:solidFill>
              </a:rPr>
              <a:t>Balpınar</a:t>
            </a:r>
            <a:r>
              <a:rPr lang="tr-TR" sz="2400" b="1" dirty="0">
                <a:solidFill>
                  <a:schemeClr val="bg1"/>
                </a:solidFill>
              </a:rPr>
              <a:t> Sera OSB Projesi</a:t>
            </a:r>
          </a:p>
          <a:p>
            <a:endParaRPr lang="tr-TR" b="1" dirty="0">
              <a:solidFill>
                <a:schemeClr val="bg1"/>
              </a:solidFill>
            </a:endParaRPr>
          </a:p>
        </p:txBody>
      </p:sp>
      <p:sp>
        <p:nvSpPr>
          <p:cNvPr id="10" name="Metin kutusu 9"/>
          <p:cNvSpPr txBox="1"/>
          <p:nvPr/>
        </p:nvSpPr>
        <p:spPr>
          <a:xfrm>
            <a:off x="6697581" y="2423875"/>
            <a:ext cx="4429989" cy="369332"/>
          </a:xfrm>
          <a:prstGeom prst="rect">
            <a:avLst/>
          </a:prstGeom>
          <a:solidFill>
            <a:srgbClr val="FF0000"/>
          </a:solidFill>
        </p:spPr>
        <p:txBody>
          <a:bodyPr wrap="square" rtlCol="0">
            <a:spAutoFit/>
          </a:bodyPr>
          <a:lstStyle/>
          <a:p>
            <a:r>
              <a:rPr lang="tr-TR" dirty="0">
                <a:solidFill>
                  <a:schemeClr val="bg1"/>
                </a:solidFill>
                <a:effectLst>
                  <a:outerShdw blurRad="38100" dist="38100" dir="2700000" algn="tl">
                    <a:srgbClr val="000000">
                      <a:alpha val="43137"/>
                    </a:srgbClr>
                  </a:outerShdw>
                </a:effectLst>
              </a:rPr>
              <a:t>  AÇILMASI PLANLANAN YENİ OSB VE KSS’LER</a:t>
            </a:r>
          </a:p>
        </p:txBody>
      </p:sp>
    </p:spTree>
    <p:extLst>
      <p:ext uri="{BB962C8B-B14F-4D97-AF65-F5344CB8AC3E}">
        <p14:creationId xmlns:p14="http://schemas.microsoft.com/office/powerpoint/2010/main" val="3178837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189875" y="276072"/>
            <a:ext cx="8706329" cy="400110"/>
          </a:xfrm>
          <a:prstGeom prst="rect">
            <a:avLst/>
          </a:prstGeom>
          <a:noFill/>
        </p:spPr>
        <p:txBody>
          <a:bodyPr wrap="square" rtlCol="0">
            <a:spAutoFit/>
          </a:bodyPr>
          <a:lstStyle/>
          <a:p>
            <a:r>
              <a:rPr lang="tr-TR" sz="2000" b="1" dirty="0">
                <a:solidFill>
                  <a:schemeClr val="bg1"/>
                </a:solidFill>
                <a:latin typeface="Times New Roman" pitchFamily="18" charset="0"/>
                <a:cs typeface="Times New Roman" pitchFamily="18" charset="0"/>
              </a:rPr>
              <a:t>OSB VE KSS ALANLARINDA YAPILACAK PROJELER</a:t>
            </a:r>
          </a:p>
        </p:txBody>
      </p:sp>
      <p:sp>
        <p:nvSpPr>
          <p:cNvPr id="5" name="Dikdörtgen 4">
            <a:extLst>
              <a:ext uri="{FF2B5EF4-FFF2-40B4-BE49-F238E27FC236}">
                <a16:creationId xmlns:a16="http://schemas.microsoft.com/office/drawing/2014/main" id="{F799FCF6-9C52-639D-8C2B-456B9E64E6BF}"/>
              </a:ext>
            </a:extLst>
          </p:cNvPr>
          <p:cNvSpPr/>
          <p:nvPr/>
        </p:nvSpPr>
        <p:spPr>
          <a:xfrm>
            <a:off x="772732" y="1393443"/>
            <a:ext cx="6488151" cy="3484865"/>
          </a:xfrm>
          <a:prstGeom prst="rect">
            <a:avLst/>
          </a:prstGeom>
        </p:spPr>
        <p:txBody>
          <a:bodyPr wrap="square">
            <a:spAutoFit/>
          </a:bodyPr>
          <a:lstStyle/>
          <a:p>
            <a:pPr>
              <a:lnSpc>
                <a:spcPct val="107000"/>
              </a:lnSpc>
              <a:spcAft>
                <a:spcPts val="600"/>
              </a:spcAft>
            </a:pPr>
            <a:endParaRPr lang="tr-TR"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endParaRPr lang="tr-TR"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tr-TR"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1. Batman Mevcut OSB’DE  6 MW Gücünde</a:t>
            </a:r>
          </a:p>
          <a:p>
            <a:pPr>
              <a:lnSpc>
                <a:spcPct val="107000"/>
              </a:lnSpc>
              <a:spcAft>
                <a:spcPts val="600"/>
              </a:spcAft>
            </a:pPr>
            <a:r>
              <a:rPr lang="tr-TR"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Güneş Enerji Santrali (GES) Projesi</a:t>
            </a:r>
          </a:p>
          <a:p>
            <a:pPr>
              <a:lnSpc>
                <a:spcPct val="107000"/>
              </a:lnSpc>
              <a:spcAft>
                <a:spcPts val="600"/>
              </a:spcAft>
            </a:pPr>
            <a:endParaRPr lang="tr-TR"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tr-TR" sz="24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2. Batman Mevcut OSB’DE Trafo Merkezi  Projesi</a:t>
            </a:r>
          </a:p>
          <a:p>
            <a:pPr>
              <a:lnSpc>
                <a:spcPct val="107000"/>
              </a:lnSpc>
            </a:pPr>
            <a:endParaRPr lang="tr-TR"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Resim 6">
            <a:extLst>
              <a:ext uri="{FF2B5EF4-FFF2-40B4-BE49-F238E27FC236}">
                <a16:creationId xmlns:a16="http://schemas.microsoft.com/office/drawing/2014/main" id="{AE39F675-6919-4639-9D76-965C0D0E6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210082B9-234C-4971-2B1E-4E3D3F2CAC93}"/>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38</a:t>
            </a:fld>
            <a:endParaRPr lang="tr-TR">
              <a:solidFill>
                <a:srgbClr val="146194">
                  <a:lumMod val="50000"/>
                </a:srgbClr>
              </a:solidFill>
            </a:endParaRPr>
          </a:p>
        </p:txBody>
      </p:sp>
      <p:pic>
        <p:nvPicPr>
          <p:cNvPr id="8" name="Resim 7"/>
          <p:cNvPicPr>
            <a:picLocks noChangeAspect="1"/>
          </p:cNvPicPr>
          <p:nvPr/>
        </p:nvPicPr>
        <p:blipFill>
          <a:blip r:embed="rId3"/>
          <a:stretch>
            <a:fillRect/>
          </a:stretch>
        </p:blipFill>
        <p:spPr>
          <a:xfrm>
            <a:off x="8239433" y="3792224"/>
            <a:ext cx="2869574" cy="2296185"/>
          </a:xfrm>
          <a:prstGeom prst="rect">
            <a:avLst/>
          </a:prstGeom>
          <a:effectLst>
            <a:glow rad="228600">
              <a:srgbClr val="FF0000">
                <a:alpha val="40000"/>
              </a:srgbClr>
            </a:glow>
          </a:effectLst>
        </p:spPr>
      </p:pic>
      <p:pic>
        <p:nvPicPr>
          <p:cNvPr id="9" name="Resim 8"/>
          <p:cNvPicPr>
            <a:picLocks noChangeAspect="1"/>
          </p:cNvPicPr>
          <p:nvPr/>
        </p:nvPicPr>
        <p:blipFill>
          <a:blip r:embed="rId4"/>
          <a:stretch>
            <a:fillRect/>
          </a:stretch>
        </p:blipFill>
        <p:spPr>
          <a:xfrm>
            <a:off x="8239433" y="1393443"/>
            <a:ext cx="2869573" cy="1909570"/>
          </a:xfrm>
          <a:prstGeom prst="rect">
            <a:avLst/>
          </a:prstGeom>
          <a:effectLst>
            <a:glow rad="228600">
              <a:srgbClr val="FF0000">
                <a:alpha val="40000"/>
              </a:srgbClr>
            </a:glow>
          </a:effectLst>
        </p:spPr>
      </p:pic>
    </p:spTree>
    <p:extLst>
      <p:ext uri="{BB962C8B-B14F-4D97-AF65-F5344CB8AC3E}">
        <p14:creationId xmlns:p14="http://schemas.microsoft.com/office/powerpoint/2010/main" val="250523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269241" y="1440184"/>
            <a:ext cx="10072048" cy="4781790"/>
          </a:xfrm>
          <a:prstGeom prst="rect">
            <a:avLst/>
          </a:prstGeom>
        </p:spPr>
      </p:pic>
      <p:pic>
        <p:nvPicPr>
          <p:cNvPr id="5" name="Resim 4"/>
          <p:cNvPicPr>
            <a:picLocks noChangeAspect="1"/>
          </p:cNvPicPr>
          <p:nvPr/>
        </p:nvPicPr>
        <p:blipFill>
          <a:blip r:embed="rId3"/>
          <a:stretch>
            <a:fillRect/>
          </a:stretch>
        </p:blipFill>
        <p:spPr>
          <a:xfrm>
            <a:off x="0" y="124297"/>
            <a:ext cx="2877561" cy="768163"/>
          </a:xfrm>
          <a:prstGeom prst="rect">
            <a:avLst/>
          </a:prstGeom>
        </p:spPr>
      </p:pic>
      <p:sp>
        <p:nvSpPr>
          <p:cNvPr id="7" name="Metin kutusu 6"/>
          <p:cNvSpPr txBox="1"/>
          <p:nvPr/>
        </p:nvSpPr>
        <p:spPr>
          <a:xfrm>
            <a:off x="3575714" y="154435"/>
            <a:ext cx="6496334" cy="707886"/>
          </a:xfrm>
          <a:prstGeom prst="rect">
            <a:avLst/>
          </a:prstGeom>
          <a:noFill/>
        </p:spPr>
        <p:txBody>
          <a:bodyPr wrap="square" rtlCol="0">
            <a:spAutoFit/>
          </a:bodyPr>
          <a:lstStyle/>
          <a:p>
            <a:pPr algn="ctr"/>
            <a:r>
              <a:rPr lang="tr-TR" sz="2000" dirty="0">
                <a:solidFill>
                  <a:schemeClr val="bg1"/>
                </a:solidFill>
              </a:rPr>
              <a:t>AÇILMASI PLANLANAN ORGANİZE SANAYİ BÖLGELERİNE    BAŞVURU DURUMU</a:t>
            </a:r>
          </a:p>
        </p:txBody>
      </p:sp>
    </p:spTree>
    <p:extLst>
      <p:ext uri="{BB962C8B-B14F-4D97-AF65-F5344CB8AC3E}">
        <p14:creationId xmlns:p14="http://schemas.microsoft.com/office/powerpoint/2010/main" val="2300327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Metin kutusu 4">
            <a:extLst>
              <a:ext uri="{FF2B5EF4-FFF2-40B4-BE49-F238E27FC236}">
                <a16:creationId xmlns:a16="http://schemas.microsoft.com/office/drawing/2014/main" id="{E69C5A77-C937-41BC-A373-0DF7F3CA23E4}"/>
              </a:ext>
            </a:extLst>
          </p:cNvPr>
          <p:cNvSpPr txBox="1"/>
          <p:nvPr/>
        </p:nvSpPr>
        <p:spPr>
          <a:xfrm>
            <a:off x="9494520" y="6275132"/>
            <a:ext cx="2289494" cy="230832"/>
          </a:xfrm>
          <a:prstGeom prst="rect">
            <a:avLst/>
          </a:prstGeom>
          <a:noFill/>
        </p:spPr>
        <p:txBody>
          <a:bodyPr wrap="square" rtlCol="0">
            <a:spAutoFit/>
          </a:bodyPr>
          <a:lstStyle/>
          <a:p>
            <a:r>
              <a:rPr lang="tr-TR" sz="900" dirty="0"/>
              <a:t>https://ourworldindata.org/urbanization</a:t>
            </a:r>
          </a:p>
        </p:txBody>
      </p:sp>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3" name="Metin kutusu 2">
            <a:extLst>
              <a:ext uri="{FF2B5EF4-FFF2-40B4-BE49-F238E27FC236}">
                <a16:creationId xmlns:a16="http://schemas.microsoft.com/office/drawing/2014/main" id="{20739A4E-47EE-97C2-8FEC-B0314E9842B4}"/>
              </a:ext>
            </a:extLst>
          </p:cNvPr>
          <p:cNvSpPr txBox="1"/>
          <p:nvPr/>
        </p:nvSpPr>
        <p:spPr>
          <a:xfrm>
            <a:off x="2698462" y="176199"/>
            <a:ext cx="8054078" cy="707886"/>
          </a:xfrm>
          <a:prstGeom prst="rect">
            <a:avLst/>
          </a:prstGeom>
          <a:noFill/>
        </p:spPr>
        <p:txBody>
          <a:bodyPr wrap="square" rtlCol="0">
            <a:spAutoFit/>
          </a:bodyPr>
          <a:lstStyle/>
          <a:p>
            <a:pPr algn="ctr"/>
            <a:r>
              <a:rPr lang="tr-TR" sz="2000" b="1" dirty="0">
                <a:solidFill>
                  <a:schemeClr val="bg1"/>
                </a:solidFill>
                <a:effectLst>
                  <a:outerShdw blurRad="38100" dist="38100" dir="2700000" algn="tl">
                    <a:srgbClr val="000000">
                      <a:alpha val="43137"/>
                    </a:srgbClr>
                  </a:outerShdw>
                </a:effectLst>
              </a:rPr>
              <a:t>NİTELİKLİ EĞİTİM İLE KATMA DEĞERİ YÜKSEK ÜRETİM YAPMAZSAK      BAŞARAMAYIZ ! </a:t>
            </a:r>
          </a:p>
        </p:txBody>
      </p:sp>
      <p:sp>
        <p:nvSpPr>
          <p:cNvPr id="6" name="Slayt Numarası Yer Tutucusu 5">
            <a:extLst>
              <a:ext uri="{FF2B5EF4-FFF2-40B4-BE49-F238E27FC236}">
                <a16:creationId xmlns:a16="http://schemas.microsoft.com/office/drawing/2014/main" id="{851ABC1C-3418-BB95-6BD6-3E02C9CAE26E}"/>
              </a:ext>
            </a:extLst>
          </p:cNvPr>
          <p:cNvSpPr>
            <a:spLocks noGrp="1"/>
          </p:cNvSpPr>
          <p:nvPr>
            <p:ph type="sldNum" sz="quarter" idx="12"/>
          </p:nvPr>
        </p:nvSpPr>
        <p:spPr>
          <a:xfrm>
            <a:off x="9040813" y="6492875"/>
            <a:ext cx="2743200" cy="365125"/>
          </a:xfrm>
        </p:spPr>
        <p:txBody>
          <a:bodyPr/>
          <a:lstStyle/>
          <a:p>
            <a:fld id="{13C90C93-D6D7-44D9-9D65-53880C4D84FB}" type="slidenum">
              <a:rPr lang="tr-TR" smtClean="0">
                <a:solidFill>
                  <a:srgbClr val="146194">
                    <a:lumMod val="50000"/>
                  </a:srgbClr>
                </a:solidFill>
              </a:rPr>
              <a:pPr/>
              <a:t>4</a:t>
            </a:fld>
            <a:endParaRPr lang="tr-TR" dirty="0">
              <a:solidFill>
                <a:srgbClr val="146194">
                  <a:lumMod val="50000"/>
                </a:srgbClr>
              </a:solidFill>
            </a:endParaRPr>
          </a:p>
        </p:txBody>
      </p:sp>
      <p:sp>
        <p:nvSpPr>
          <p:cNvPr id="9" name="Metin kutusu 8">
            <a:extLst>
              <a:ext uri="{FF2B5EF4-FFF2-40B4-BE49-F238E27FC236}">
                <a16:creationId xmlns:a16="http://schemas.microsoft.com/office/drawing/2014/main" id="{0B8D1BCF-C88F-63E7-E766-CC501627BE95}"/>
              </a:ext>
            </a:extLst>
          </p:cNvPr>
          <p:cNvSpPr txBox="1"/>
          <p:nvPr/>
        </p:nvSpPr>
        <p:spPr>
          <a:xfrm>
            <a:off x="0" y="3000521"/>
            <a:ext cx="8018766" cy="3693319"/>
          </a:xfrm>
          <a:prstGeom prst="rect">
            <a:avLst/>
          </a:prstGeom>
          <a:noFill/>
        </p:spPr>
        <p:txBody>
          <a:bodyPr wrap="square" rtlCol="0">
            <a:spAutoFit/>
          </a:bodyPr>
          <a:lstStyle/>
          <a:p>
            <a:pPr marL="457200" indent="-457200">
              <a:buFont typeface="Wingdings" panose="05000000000000000000" pitchFamily="2" charset="2"/>
              <a:buChar char="ü"/>
            </a:pPr>
            <a:r>
              <a:rPr lang="tr-TR" sz="2600" dirty="0"/>
              <a:t> Bu cennet vatanı yarınlara taşımanın yolu: nitelikli eğitimle katma değeri yüksek üretime bir an önce geçip Türkiye </a:t>
            </a:r>
            <a:r>
              <a:rPr lang="tr-TR" sz="2600" dirty="0" err="1"/>
              <a:t>Yüzyılı’nda</a:t>
            </a:r>
            <a:r>
              <a:rPr lang="tr-TR" sz="2600" dirty="0"/>
              <a:t> ekonomik kalkınmayı sağlamaktır. </a:t>
            </a:r>
          </a:p>
          <a:p>
            <a:endParaRPr lang="tr-TR" sz="2600" dirty="0"/>
          </a:p>
          <a:p>
            <a:pPr marL="457200" indent="-457200">
              <a:buFont typeface="Wingdings" panose="05000000000000000000" pitchFamily="2" charset="2"/>
              <a:buChar char="ü"/>
            </a:pPr>
            <a:r>
              <a:rPr lang="tr-TR" sz="2600" dirty="0"/>
              <a:t>Bir taraftan mesleki eğitimle üretim proseslerimizi otonom sistemlerine geçirirken diğer taraftan da geleneksel kol gücüne dayalı istihdamı artıracak sektörlere yatırım yapmalıyız.</a:t>
            </a:r>
          </a:p>
        </p:txBody>
      </p:sp>
      <p:pic>
        <p:nvPicPr>
          <p:cNvPr id="8" name="Resim 7">
            <a:extLst>
              <a:ext uri="{FF2B5EF4-FFF2-40B4-BE49-F238E27FC236}">
                <a16:creationId xmlns:a16="http://schemas.microsoft.com/office/drawing/2014/main" id="{9241B2E3-6B0B-ABBE-0A5C-F103B8E163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8083" y="2012994"/>
            <a:ext cx="3790478" cy="2842858"/>
          </a:xfrm>
          <a:prstGeom prst="roundRect">
            <a:avLst>
              <a:gd name="adj" fmla="val 8594"/>
            </a:avLst>
          </a:prstGeom>
          <a:solidFill>
            <a:srgbClr val="FFFFFF">
              <a:shade val="85000"/>
            </a:srgbClr>
          </a:solidFill>
          <a:ln>
            <a:noFill/>
          </a:ln>
          <a:effectLst>
            <a:glow rad="292100">
              <a:srgbClr val="FF0000">
                <a:alpha val="40000"/>
              </a:srgbClr>
            </a:glow>
            <a:reflection blurRad="12700" stA="38000" endPos="28000" dist="5000" dir="5400000" sy="-100000" algn="bl" rotWithShape="0"/>
          </a:effectLst>
        </p:spPr>
      </p:pic>
      <p:sp>
        <p:nvSpPr>
          <p:cNvPr id="4" name="Metin kutusu 3"/>
          <p:cNvSpPr txBox="1"/>
          <p:nvPr/>
        </p:nvSpPr>
        <p:spPr>
          <a:xfrm>
            <a:off x="0" y="1166608"/>
            <a:ext cx="7473447" cy="1692771"/>
          </a:xfrm>
          <a:prstGeom prst="rect">
            <a:avLst/>
          </a:prstGeom>
          <a:noFill/>
        </p:spPr>
        <p:txBody>
          <a:bodyPr wrap="square" rtlCol="0">
            <a:spAutoFit/>
          </a:bodyPr>
          <a:lstStyle/>
          <a:p>
            <a:pPr marL="457200" indent="-457200">
              <a:buFont typeface="Wingdings" panose="05000000000000000000" pitchFamily="2" charset="2"/>
              <a:buChar char="ü"/>
            </a:pPr>
            <a:r>
              <a:rPr lang="tr-TR" sz="2600" dirty="0"/>
              <a:t>Ekonomik güçlenmeyi sağlayamazsak bazı ülkelerin  « arz-ı </a:t>
            </a:r>
            <a:r>
              <a:rPr lang="tr-TR" sz="2600" dirty="0" err="1"/>
              <a:t>mevud</a:t>
            </a:r>
            <a:r>
              <a:rPr lang="tr-TR" sz="2600" dirty="0"/>
              <a:t> »  (</a:t>
            </a:r>
            <a:r>
              <a:rPr lang="tr-TR" sz="2600" dirty="0" err="1"/>
              <a:t>vaad</a:t>
            </a:r>
            <a:r>
              <a:rPr lang="tr-TR" sz="2600" dirty="0"/>
              <a:t> edilmiş topraklar ) hezeyanlarını  gerçekleştirmelerine  imkan vermiş oluruz.</a:t>
            </a:r>
          </a:p>
        </p:txBody>
      </p:sp>
    </p:spTree>
    <p:extLst>
      <p:ext uri="{BB962C8B-B14F-4D97-AF65-F5344CB8AC3E}">
        <p14:creationId xmlns:p14="http://schemas.microsoft.com/office/powerpoint/2010/main" val="27913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etin kutusu"/>
          <p:cNvSpPr txBox="1"/>
          <p:nvPr/>
        </p:nvSpPr>
        <p:spPr>
          <a:xfrm>
            <a:off x="2381075" y="10874"/>
            <a:ext cx="8589908" cy="861774"/>
          </a:xfrm>
          <a:prstGeom prst="rect">
            <a:avLst/>
          </a:prstGeom>
          <a:noFill/>
        </p:spPr>
        <p:txBody>
          <a:bodyPr wrap="square" rtlCol="0">
            <a:spAutoFit/>
          </a:bodyPr>
          <a:lstStyle/>
          <a:p>
            <a:pPr algn="ctr">
              <a:lnSpc>
                <a:spcPct val="150000"/>
              </a:lnSpc>
            </a:pPr>
            <a:r>
              <a:rPr lang="tr-TR" sz="2000" b="1" dirty="0">
                <a:solidFill>
                  <a:schemeClr val="bg1"/>
                </a:solidFill>
                <a:latin typeface="Times New Roman" panose="02020603050405020304" pitchFamily="18" charset="0"/>
                <a:cs typeface="Times New Roman" panose="02020603050405020304" pitchFamily="18" charset="0"/>
              </a:rPr>
              <a:t>BATMAN İL MİLLİ EĞİTİM MÜDÜRLÜĞÜ</a:t>
            </a:r>
          </a:p>
          <a:p>
            <a:pPr algn="ctr"/>
            <a:r>
              <a:rPr lang="tr-TR" sz="2000" b="1" dirty="0">
                <a:solidFill>
                  <a:schemeClr val="bg1"/>
                </a:solidFill>
                <a:latin typeface="Times New Roman" panose="02020603050405020304" pitchFamily="18" charset="0"/>
                <a:cs typeface="Times New Roman" panose="02020603050405020304" pitchFamily="18" charset="0"/>
              </a:rPr>
              <a:t>MESLEKİ VE TEKNİK EĞİTİM PROFİLİ</a:t>
            </a:r>
            <a:endParaRPr lang="tr-TR" sz="1600" dirty="0"/>
          </a:p>
        </p:txBody>
      </p:sp>
      <p:pic>
        <p:nvPicPr>
          <p:cNvPr id="24" name="Picture 2" descr="Mesleki eğitim merkezi öğrencilerinin sayısı 910 bine ulaştı - Son Dakika  Haberleri"/>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259" b="10540"/>
          <a:stretch/>
        </p:blipFill>
        <p:spPr bwMode="auto">
          <a:xfrm>
            <a:off x="-1140" y="906863"/>
            <a:ext cx="12193140" cy="5951137"/>
          </a:xfrm>
          <a:prstGeom prst="rect">
            <a:avLst/>
          </a:prstGeom>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5C553C56-933D-4573-A3B0-E58815735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3602E994-0324-48C5-5492-C62BE45B9D8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40</a:t>
            </a:fld>
            <a:endParaRPr lang="tr-TR">
              <a:solidFill>
                <a:srgbClr val="146194">
                  <a:lumMod val="50000"/>
                </a:srgbClr>
              </a:solidFill>
            </a:endParaRPr>
          </a:p>
        </p:txBody>
      </p:sp>
    </p:spTree>
    <p:extLst>
      <p:ext uri="{BB962C8B-B14F-4D97-AF65-F5344CB8AC3E}">
        <p14:creationId xmlns:p14="http://schemas.microsoft.com/office/powerpoint/2010/main" val="50092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özyaşı Damlası 5">
            <a:extLst>
              <a:ext uri="{FF2B5EF4-FFF2-40B4-BE49-F238E27FC236}">
                <a16:creationId xmlns:a16="http://schemas.microsoft.com/office/drawing/2014/main" id="{4C62AEF2-289F-4017-90B7-48DAD13AA187}"/>
              </a:ext>
            </a:extLst>
          </p:cNvPr>
          <p:cNvSpPr/>
          <p:nvPr/>
        </p:nvSpPr>
        <p:spPr>
          <a:xfrm>
            <a:off x="7646981" y="4182200"/>
            <a:ext cx="1927238" cy="2147519"/>
          </a:xfrm>
          <a:prstGeom prst="teardrop">
            <a:avLst/>
          </a:prstGeom>
          <a:blipFill dpi="0" rotWithShape="1">
            <a:blip r:embed="rId2"/>
            <a:srcRect/>
            <a:stretch>
              <a:fillRect/>
            </a:stretch>
          </a:bli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9 Metin kutusu"/>
          <p:cNvSpPr txBox="1"/>
          <p:nvPr/>
        </p:nvSpPr>
        <p:spPr>
          <a:xfrm>
            <a:off x="2136743" y="166153"/>
            <a:ext cx="8589908" cy="587148"/>
          </a:xfrm>
          <a:prstGeom prst="rect">
            <a:avLst/>
          </a:prstGeom>
          <a:noFill/>
        </p:spPr>
        <p:txBody>
          <a:bodyPr wrap="square" rtlCol="0">
            <a:spAutoFit/>
          </a:bodyPr>
          <a:lstStyle/>
          <a:p>
            <a:pPr algn="ctr">
              <a:lnSpc>
                <a:spcPct val="150000"/>
              </a:lnSpc>
            </a:pPr>
            <a:r>
              <a:rPr lang="tr-TR" sz="2400" b="1" dirty="0">
                <a:solidFill>
                  <a:schemeClr val="bg1"/>
                </a:solidFill>
                <a:latin typeface="Times New Roman" panose="02020603050405020304" pitchFamily="18" charset="0"/>
                <a:cs typeface="Times New Roman" panose="02020603050405020304" pitchFamily="18" charset="0"/>
              </a:rPr>
              <a:t>MESLEKİ VE TEKNİK OKULLARIMIZ</a:t>
            </a:r>
            <a:endParaRPr lang="tr-TR" dirty="0"/>
          </a:p>
        </p:txBody>
      </p:sp>
      <p:pic>
        <p:nvPicPr>
          <p:cNvPr id="7" name="Resim 6">
            <a:extLst>
              <a:ext uri="{FF2B5EF4-FFF2-40B4-BE49-F238E27FC236}">
                <a16:creationId xmlns:a16="http://schemas.microsoft.com/office/drawing/2014/main" id="{5C553C56-933D-4573-A3B0-E588157357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0CEEE294-9AA7-480F-AD6B-FCBFDCEDE48B}"/>
              </a:ext>
            </a:extLst>
          </p:cNvPr>
          <p:cNvSpPr txBox="1"/>
          <p:nvPr/>
        </p:nvSpPr>
        <p:spPr>
          <a:xfrm>
            <a:off x="102167" y="1251406"/>
            <a:ext cx="7914073" cy="2031325"/>
          </a:xfrm>
          <a:prstGeom prst="rect">
            <a:avLst/>
          </a:prstGeom>
          <a:noFill/>
        </p:spPr>
        <p:txBody>
          <a:bodyPr wrap="square" rtlCol="0">
            <a:spAutoFit/>
          </a:bodyPr>
          <a:lstStyle/>
          <a:p>
            <a:pPr lvl="0"/>
            <a:endParaRPr lang="tr-TR" dirty="0"/>
          </a:p>
          <a:p>
            <a:pPr marL="285750" indent="-285750">
              <a:buFont typeface="Wingdings" panose="05000000000000000000" pitchFamily="2" charset="2"/>
              <a:buChar char="ü"/>
            </a:pPr>
            <a:r>
              <a:rPr lang="tr-TR" dirty="0"/>
              <a:t>İl ve ilçe Mesleki ve Teknik Anadolu liselerimiz  ile  Özel Mesleki ve Teknik Anadolu liselerinde toplam </a:t>
            </a:r>
            <a:r>
              <a:rPr lang="tr-TR" dirty="0">
                <a:solidFill>
                  <a:srgbClr val="FF0000"/>
                </a:solidFill>
              </a:rPr>
              <a:t>12190 </a:t>
            </a:r>
            <a:r>
              <a:rPr lang="tr-TR" dirty="0"/>
              <a:t>öğrenci eğitim-öğretim görmektedir.</a:t>
            </a:r>
          </a:p>
          <a:p>
            <a:pPr lvl="0"/>
            <a:endParaRPr lang="tr-TR" dirty="0"/>
          </a:p>
          <a:p>
            <a:pPr lvl="0"/>
            <a:endParaRPr lang="tr-TR" dirty="0"/>
          </a:p>
          <a:p>
            <a:pPr lvl="0"/>
            <a:r>
              <a:rPr lang="tr-TR" dirty="0"/>
              <a:t>													</a:t>
            </a:r>
          </a:p>
        </p:txBody>
      </p:sp>
      <p:sp>
        <p:nvSpPr>
          <p:cNvPr id="8" name="Gözyaşı Damlası 7">
            <a:extLst>
              <a:ext uri="{FF2B5EF4-FFF2-40B4-BE49-F238E27FC236}">
                <a16:creationId xmlns:a16="http://schemas.microsoft.com/office/drawing/2014/main" id="{9E6E2D6F-1657-4308-8D49-E318259B9B31}"/>
              </a:ext>
            </a:extLst>
          </p:cNvPr>
          <p:cNvSpPr>
            <a:spLocks/>
          </p:cNvSpPr>
          <p:nvPr/>
        </p:nvSpPr>
        <p:spPr>
          <a:xfrm rot="16200000" flipH="1">
            <a:off x="9774031" y="1889262"/>
            <a:ext cx="2044824" cy="2137267"/>
          </a:xfrm>
          <a:prstGeom prst="teardrop">
            <a:avLst/>
          </a:prstGeom>
          <a:blipFill dpi="0" rotWithShape="0">
            <a:blip r:embed="rId4"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102000" sy="102000" algn="ctr" rotWithShape="0">
              <a:prstClr val="black">
                <a:alpha val="40000"/>
              </a:prstClr>
            </a:outerShdw>
            <a:softEdge rad="0"/>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Gözyaşı Damlası 8">
            <a:extLst>
              <a:ext uri="{FF2B5EF4-FFF2-40B4-BE49-F238E27FC236}">
                <a16:creationId xmlns:a16="http://schemas.microsoft.com/office/drawing/2014/main" id="{76BC524E-2004-4065-A599-1662953AF5FC}"/>
              </a:ext>
            </a:extLst>
          </p:cNvPr>
          <p:cNvSpPr/>
          <p:nvPr/>
        </p:nvSpPr>
        <p:spPr>
          <a:xfrm rot="5400000" flipH="1" flipV="1">
            <a:off x="9864351" y="4213956"/>
            <a:ext cx="2147519" cy="2137268"/>
          </a:xfrm>
          <a:prstGeom prst="teardrop">
            <a:avLst/>
          </a:prstGeom>
          <a:blipFill dpi="0" rotWithShape="0">
            <a:blip r:embed="rId5" cstate="print">
              <a:extLst>
                <a:ext uri="{28A0092B-C50C-407E-A947-70E740481C1C}">
                  <a14:useLocalDpi xmlns:a14="http://schemas.microsoft.com/office/drawing/2010/main" val="0"/>
                </a:ext>
              </a:extLst>
            </a:blip>
            <a:srcRect/>
            <a:stretch>
              <a:fillRect/>
            </a:stretch>
          </a:bli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ayt Numarası Yer Tutucusu 2">
            <a:extLst>
              <a:ext uri="{FF2B5EF4-FFF2-40B4-BE49-F238E27FC236}">
                <a16:creationId xmlns:a16="http://schemas.microsoft.com/office/drawing/2014/main" id="{FB5B7FA3-69E6-D28B-9245-4DAC958CF522}"/>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41</a:t>
            </a:fld>
            <a:endParaRPr lang="tr-TR">
              <a:solidFill>
                <a:srgbClr val="146194">
                  <a:lumMod val="50000"/>
                </a:srgbClr>
              </a:solidFill>
            </a:endParaRPr>
          </a:p>
        </p:txBody>
      </p:sp>
      <p:graphicFrame>
        <p:nvGraphicFramePr>
          <p:cNvPr id="11" name="Grafik 10"/>
          <p:cNvGraphicFramePr>
            <a:graphicFrameLocks/>
          </p:cNvGraphicFramePr>
          <p:nvPr/>
        </p:nvGraphicFramePr>
        <p:xfrm>
          <a:off x="245660" y="2320119"/>
          <a:ext cx="7106064" cy="42171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1955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61791" y="237227"/>
            <a:ext cx="6558848" cy="400110"/>
          </a:xfrm>
          <a:prstGeom prst="rect">
            <a:avLst/>
          </a:prstGeom>
        </p:spPr>
        <p:txBody>
          <a:bodyPr wrap="none">
            <a:spAutoFit/>
          </a:bodyPr>
          <a:lstStyle/>
          <a:p>
            <a:pPr algn="ctr"/>
            <a:r>
              <a:rPr lang="tr-TR" sz="2000" b="1" dirty="0">
                <a:solidFill>
                  <a:schemeClr val="bg1"/>
                </a:solidFill>
                <a:latin typeface="Times New Roman" panose="02020603050405020304" pitchFamily="18" charset="0"/>
                <a:cs typeface="Times New Roman" panose="02020603050405020304" pitchFamily="18" charset="0"/>
              </a:rPr>
              <a:t>İLİMİZ MESLEKİ VE TEKNİK EĞİTİMDE ALANLAR</a:t>
            </a:r>
          </a:p>
        </p:txBody>
      </p:sp>
      <p:pic>
        <p:nvPicPr>
          <p:cNvPr id="7" name="Resim 6">
            <a:extLst>
              <a:ext uri="{FF2B5EF4-FFF2-40B4-BE49-F238E27FC236}">
                <a16:creationId xmlns:a16="http://schemas.microsoft.com/office/drawing/2014/main" id="{F3247C23-195D-431E-B117-D80F376839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5" name="Metin kutusu 4"/>
          <p:cNvSpPr txBox="1"/>
          <p:nvPr/>
        </p:nvSpPr>
        <p:spPr>
          <a:xfrm>
            <a:off x="3573971" y="5195071"/>
            <a:ext cx="5457584" cy="400110"/>
          </a:xfrm>
          <a:prstGeom prst="rect">
            <a:avLst/>
          </a:prstGeom>
          <a:noFill/>
        </p:spPr>
        <p:txBody>
          <a:bodyPr wrap="none" rtlCol="0">
            <a:spAutoFit/>
          </a:bodyPr>
          <a:lstStyle/>
          <a:p>
            <a:r>
              <a:rPr lang="tr-TR" sz="2000" b="1" dirty="0">
                <a:latin typeface="Times New Roman" panose="02020603050405020304" pitchFamily="18" charset="0"/>
                <a:cs typeface="Times New Roman" panose="02020603050405020304" pitchFamily="18" charset="0"/>
              </a:rPr>
              <a:t>İLİMİZDE TOPLAM </a:t>
            </a:r>
            <a:r>
              <a:rPr lang="tr-TR" sz="2000" b="1" dirty="0">
                <a:solidFill>
                  <a:srgbClr val="FF0000"/>
                </a:solidFill>
                <a:latin typeface="Times New Roman" panose="02020603050405020304" pitchFamily="18" charset="0"/>
                <a:cs typeface="Times New Roman" panose="02020603050405020304" pitchFamily="18" charset="0"/>
              </a:rPr>
              <a:t>30</a:t>
            </a:r>
            <a:r>
              <a:rPr lang="tr-TR" sz="2000" b="1" dirty="0">
                <a:latin typeface="Times New Roman" panose="02020603050405020304" pitchFamily="18" charset="0"/>
                <a:cs typeface="Times New Roman" panose="02020603050405020304" pitchFamily="18" charset="0"/>
              </a:rPr>
              <a:t> ALAN MEVCUTTUR</a:t>
            </a:r>
          </a:p>
        </p:txBody>
      </p:sp>
      <p:sp>
        <p:nvSpPr>
          <p:cNvPr id="6" name="Slayt Numarası Yer Tutucusu 5">
            <a:extLst>
              <a:ext uri="{FF2B5EF4-FFF2-40B4-BE49-F238E27FC236}">
                <a16:creationId xmlns:a16="http://schemas.microsoft.com/office/drawing/2014/main" id="{CB0DBDE2-88D7-FA81-5DED-641D5DCBB1BD}"/>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42</a:t>
            </a:fld>
            <a:endParaRPr lang="tr-TR">
              <a:solidFill>
                <a:srgbClr val="146194">
                  <a:lumMod val="50000"/>
                </a:srgbClr>
              </a:solidFill>
            </a:endParaRPr>
          </a:p>
        </p:txBody>
      </p:sp>
      <p:graphicFrame>
        <p:nvGraphicFramePr>
          <p:cNvPr id="8" name="Tablo 7"/>
          <p:cNvGraphicFramePr>
            <a:graphicFrameLocks noGrp="1"/>
          </p:cNvGraphicFramePr>
          <p:nvPr/>
        </p:nvGraphicFramePr>
        <p:xfrm>
          <a:off x="646066" y="1499869"/>
          <a:ext cx="5334000" cy="3276600"/>
        </p:xfrm>
        <a:graphic>
          <a:graphicData uri="http://schemas.openxmlformats.org/drawingml/2006/table">
            <a:tbl>
              <a:tblPr/>
              <a:tblGrid>
                <a:gridCol w="6096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209550">
                <a:tc>
                  <a:txBody>
                    <a:bodyPr/>
                    <a:lstStyle/>
                    <a:p>
                      <a:pPr algn="ctr" rtl="0" fontAlgn="b"/>
                      <a:r>
                        <a:rPr lang="tr-TR" sz="1200" b="1" i="0" u="none" strike="noStrike">
                          <a:solidFill>
                            <a:srgbClr val="FFFFFF"/>
                          </a:solidFill>
                          <a:effectLst/>
                          <a:latin typeface="Calibri" panose="020F0502020204030204" pitchFamily="34" charset="0"/>
                        </a:rPr>
                        <a:t>SN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tr-TR" sz="1200" b="1" i="0" u="none" strike="noStrike">
                          <a:solidFill>
                            <a:srgbClr val="FFFFFF"/>
                          </a:solidFill>
                          <a:effectLst/>
                          <a:latin typeface="Calibri" panose="020F0502020204030204" pitchFamily="34" charset="0"/>
                        </a:rPr>
                        <a:t>İLİMİZ MESLEKİ VE TEKNİK EĞİTİMDE ALANLAR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0000"/>
                  </a:ext>
                </a:extLst>
              </a:tr>
              <a:tr h="209550">
                <a:tc>
                  <a:txBody>
                    <a:bodyPr/>
                    <a:lstStyle/>
                    <a:p>
                      <a:pPr algn="ctr" rtl="0" fontAlgn="b"/>
                      <a:r>
                        <a:rPr lang="tr-TR"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ADALET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0025">
                <a:tc>
                  <a:txBody>
                    <a:bodyPr/>
                    <a:lstStyle/>
                    <a:p>
                      <a:pPr algn="ctr" rtl="0" fontAlgn="b"/>
                      <a:r>
                        <a:rPr lang="tr-TR"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AİLE VE TÜKETİCİ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57175">
                <a:tc>
                  <a:txBody>
                    <a:bodyPr/>
                    <a:lstStyle/>
                    <a:p>
                      <a:pPr algn="ctr" rtl="0" fontAlgn="b"/>
                      <a:r>
                        <a:rPr lang="tr-TR" sz="11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BİLİŞİM TEKNOLOJİLERİ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00025">
                <a:tc>
                  <a:txBody>
                    <a:bodyPr/>
                    <a:lstStyle/>
                    <a:p>
                      <a:pPr algn="ctr" rtl="0" fontAlgn="b"/>
                      <a:r>
                        <a:rPr lang="tr-TR" sz="1100" b="0" i="0" u="none" strike="noStrike">
                          <a:solidFill>
                            <a:srgbClr val="000000"/>
                          </a:solidFill>
                          <a:effectLst/>
                          <a:latin typeface="Calibri" panose="020F0502020204030204" pitchFamily="34" charset="0"/>
                        </a:rPr>
                        <a:t>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BÜRO YÖNETİMİ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0025">
                <a:tc>
                  <a:txBody>
                    <a:bodyPr/>
                    <a:lstStyle/>
                    <a:p>
                      <a:pPr algn="ctr" rtl="0" fontAlgn="b"/>
                      <a:r>
                        <a:rPr lang="tr-TR" sz="11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BÜRO YÖNETİMİ VE YÖNETİCİ ASİSTANLIĞI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00025">
                <a:tc>
                  <a:txBody>
                    <a:bodyPr/>
                    <a:lstStyle/>
                    <a:p>
                      <a:pPr algn="ctr" rtl="0" fontAlgn="b"/>
                      <a:r>
                        <a:rPr lang="tr-TR"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ÇOCUK GELİŞİMİ VE EĞİTİMİ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00025">
                <a:tc>
                  <a:txBody>
                    <a:bodyPr/>
                    <a:lstStyle/>
                    <a:p>
                      <a:pPr algn="ctr" rtl="0" fontAlgn="b"/>
                      <a:r>
                        <a:rPr lang="tr-TR" sz="1100" b="0"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ELEKTRİK-ELEKTRONİK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00025">
                <a:tc>
                  <a:txBody>
                    <a:bodyPr/>
                    <a:lstStyle/>
                    <a:p>
                      <a:pPr algn="ctr" rtl="0" fontAlgn="b"/>
                      <a:r>
                        <a:rPr lang="tr-TR" sz="1100" b="0" i="0" u="none" strike="noStrike">
                          <a:solidFill>
                            <a:srgbClr val="000000"/>
                          </a:solidFill>
                          <a:effectLst/>
                          <a:latin typeface="Calibri" panose="020F0502020204030204" pitchFamily="34" charset="0"/>
                        </a:rPr>
                        <a:t>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ENDÜSTRİYEL OTOMASYON TEKNOLOJİLERİ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00025">
                <a:tc>
                  <a:txBody>
                    <a:bodyPr/>
                    <a:lstStyle/>
                    <a:p>
                      <a:pPr algn="ctr" rtl="0" fontAlgn="b"/>
                      <a:r>
                        <a:rPr lang="tr-TR"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GIDA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00025">
                <a:tc>
                  <a:txBody>
                    <a:bodyPr/>
                    <a:lstStyle/>
                    <a:p>
                      <a:pPr algn="ctr" rtl="0" fontAlgn="b"/>
                      <a:r>
                        <a:rPr lang="tr-TR" sz="1100" b="0" i="0" u="none" strike="noStrike">
                          <a:solidFill>
                            <a:srgbClr val="000000"/>
                          </a:solidFill>
                          <a:effectLst/>
                          <a:latin typeface="Calibri" panose="020F0502020204030204" pitchFamily="34" charset="0"/>
                        </a:rPr>
                        <a:t>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GRAFİK VE FOTOĞRAF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200025">
                <a:tc>
                  <a:txBody>
                    <a:bodyPr/>
                    <a:lstStyle/>
                    <a:p>
                      <a:pPr algn="ctr" rtl="0" fontAlgn="b"/>
                      <a:r>
                        <a:rPr lang="tr-TR" sz="1100" b="0" i="0" u="none" strike="noStrike">
                          <a:solidFill>
                            <a:srgbClr val="000000"/>
                          </a:solidFill>
                          <a:effectLst/>
                          <a:latin typeface="Calibri" panose="020F0502020204030204" pitchFamily="34" charset="0"/>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GÜZELLİK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00025">
                <a:tc>
                  <a:txBody>
                    <a:bodyPr/>
                    <a:lstStyle/>
                    <a:p>
                      <a:pPr algn="ctr" rtl="0" fontAlgn="b"/>
                      <a:r>
                        <a:rPr lang="tr-TR" sz="1100" b="0" i="0" u="none" strike="noStrike">
                          <a:solidFill>
                            <a:srgbClr val="000000"/>
                          </a:solidFill>
                          <a:effectLst/>
                          <a:latin typeface="Calibri" panose="020F0502020204030204" pitchFamily="34" charset="0"/>
                        </a:rPr>
                        <a:t>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GÜZELLİK VE SAÇ BAKIM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00025">
                <a:tc>
                  <a:txBody>
                    <a:bodyPr/>
                    <a:lstStyle/>
                    <a:p>
                      <a:pPr algn="ctr" rtl="0" fontAlgn="b"/>
                      <a:r>
                        <a:rPr lang="tr-TR" sz="1100" b="0" i="0" u="none" strike="noStrike">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HARİTA-TAPU-KADASTRO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00025">
                <a:tc>
                  <a:txBody>
                    <a:bodyPr/>
                    <a:lstStyle/>
                    <a:p>
                      <a:pPr algn="ctr" rtl="0" fontAlgn="b"/>
                      <a:r>
                        <a:rPr lang="tr-TR" sz="1100" b="0" i="0" u="none" strike="noStrike">
                          <a:solidFill>
                            <a:srgbClr val="000000"/>
                          </a:solidFill>
                          <a:effectLst/>
                          <a:latin typeface="Calibri" panose="020F0502020204030204" pitchFamily="34" charset="0"/>
                        </a:rPr>
                        <a:t>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HASTA VE YAŞLI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00025">
                <a:tc>
                  <a:txBody>
                    <a:bodyPr/>
                    <a:lstStyle/>
                    <a:p>
                      <a:pPr algn="ctr" rtl="0" fontAlgn="b"/>
                      <a:r>
                        <a:rPr lang="tr-TR" sz="1100" b="0" i="0" u="none" strike="noStrike">
                          <a:solidFill>
                            <a:srgbClr val="000000"/>
                          </a:solidFill>
                          <a:effectLst/>
                          <a:latin typeface="Calibri" panose="020F0502020204030204" pitchFamily="34" charset="0"/>
                        </a:rPr>
                        <a:t>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dirty="0">
                          <a:solidFill>
                            <a:srgbClr val="000000"/>
                          </a:solidFill>
                          <a:effectLst/>
                          <a:latin typeface="Calibri" panose="020F0502020204030204" pitchFamily="34" charset="0"/>
                        </a:rPr>
                        <a:t>İNŞAAT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graphicFrame>
        <p:nvGraphicFramePr>
          <p:cNvPr id="9" name="Tablo 8"/>
          <p:cNvGraphicFramePr>
            <a:graphicFrameLocks noGrp="1"/>
          </p:cNvGraphicFramePr>
          <p:nvPr/>
        </p:nvGraphicFramePr>
        <p:xfrm>
          <a:off x="6076060" y="1723439"/>
          <a:ext cx="5383850" cy="3053655"/>
        </p:xfrm>
        <a:graphic>
          <a:graphicData uri="http://schemas.openxmlformats.org/drawingml/2006/table">
            <a:tbl>
              <a:tblPr/>
              <a:tblGrid>
                <a:gridCol w="615297">
                  <a:extLst>
                    <a:ext uri="{9D8B030D-6E8A-4147-A177-3AD203B41FA5}">
                      <a16:colId xmlns:a16="http://schemas.microsoft.com/office/drawing/2014/main" val="20000"/>
                    </a:ext>
                  </a:extLst>
                </a:gridCol>
                <a:gridCol w="4768553">
                  <a:extLst>
                    <a:ext uri="{9D8B030D-6E8A-4147-A177-3AD203B41FA5}">
                      <a16:colId xmlns:a16="http://schemas.microsoft.com/office/drawing/2014/main" val="20001"/>
                    </a:ext>
                  </a:extLst>
                </a:gridCol>
              </a:tblGrid>
              <a:tr h="203577">
                <a:tc>
                  <a:txBody>
                    <a:bodyPr/>
                    <a:lstStyle/>
                    <a:p>
                      <a:pPr algn="ctr" rtl="0" fontAlgn="b"/>
                      <a:r>
                        <a:rPr lang="tr-TR" sz="1100" b="0" i="0" u="none" strike="noStrike" dirty="0">
                          <a:solidFill>
                            <a:srgbClr val="000000"/>
                          </a:solidFill>
                          <a:effectLst/>
                          <a:latin typeface="Calibri" panose="020F0502020204030204" pitchFamily="34" charset="0"/>
                        </a:rPr>
                        <a:t>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KİMYA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3577">
                <a:tc>
                  <a:txBody>
                    <a:bodyPr/>
                    <a:lstStyle/>
                    <a:p>
                      <a:pPr algn="ctr" rtl="0" fontAlgn="b"/>
                      <a:r>
                        <a:rPr lang="tr-TR" sz="11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KONAKLAMA VE SEYAHAT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3577">
                <a:tc>
                  <a:txBody>
                    <a:bodyPr/>
                    <a:lstStyle/>
                    <a:p>
                      <a:pPr algn="ctr" rtl="0" fontAlgn="b"/>
                      <a:r>
                        <a:rPr lang="tr-TR" sz="1100" b="0" i="0" u="none" strike="noStrike">
                          <a:solidFill>
                            <a:srgbClr val="000000"/>
                          </a:solidFill>
                          <a:effectLst/>
                          <a:latin typeface="Calibri" panose="020F0502020204030204" pitchFamily="34" charset="0"/>
                        </a:rPr>
                        <a:t>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MAKİNE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03577">
                <a:tc>
                  <a:txBody>
                    <a:bodyPr/>
                    <a:lstStyle/>
                    <a:p>
                      <a:pPr algn="ctr" rtl="0" fontAlgn="b"/>
                      <a:r>
                        <a:rPr lang="tr-TR"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METAL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03577">
                <a:tc>
                  <a:txBody>
                    <a:bodyPr/>
                    <a:lstStyle/>
                    <a:p>
                      <a:pPr algn="ctr" rtl="0" fontAlgn="b"/>
                      <a:r>
                        <a:rPr lang="tr-TR" sz="1100" b="0" i="0" u="none" strike="noStrike">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MOBİLYA VE İÇ MEKÂN TASARIMI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03577">
                <a:tc>
                  <a:txBody>
                    <a:bodyPr/>
                    <a:lstStyle/>
                    <a:p>
                      <a:pPr algn="ctr" rtl="0" fontAlgn="b"/>
                      <a:r>
                        <a:rPr lang="tr-TR" sz="1100" b="0" i="0" u="none" strike="noStrike">
                          <a:solidFill>
                            <a:srgbClr val="000000"/>
                          </a:solidFill>
                          <a:effectLst/>
                          <a:latin typeface="Calibri" panose="020F0502020204030204" pitchFamily="34" charset="0"/>
                        </a:rPr>
                        <a:t>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dirty="0">
                          <a:solidFill>
                            <a:srgbClr val="000000"/>
                          </a:solidFill>
                          <a:effectLst/>
                          <a:latin typeface="Calibri" panose="020F0502020204030204" pitchFamily="34" charset="0"/>
                        </a:rPr>
                        <a:t>MODA TASARIM TEKNOLOJİLERİ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3577">
                <a:tc>
                  <a:txBody>
                    <a:bodyPr/>
                    <a:lstStyle/>
                    <a:p>
                      <a:pPr algn="ctr" rtl="0" fontAlgn="b"/>
                      <a:r>
                        <a:rPr lang="tr-TR" sz="1100" b="0" i="0" u="none" strike="noStrike">
                          <a:solidFill>
                            <a:srgbClr val="000000"/>
                          </a:solidFill>
                          <a:effectLst/>
                          <a:latin typeface="Calibri" panose="020F0502020204030204" pitchFamily="34" charset="0"/>
                        </a:rPr>
                        <a:t>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MOTORLU ARAÇLAR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3577">
                <a:tc>
                  <a:txBody>
                    <a:bodyPr/>
                    <a:lstStyle/>
                    <a:p>
                      <a:pPr algn="ctr" rtl="0" fontAlgn="b"/>
                      <a:r>
                        <a:rPr lang="tr-TR" sz="1100" b="0" i="0" u="none" strike="noStrike">
                          <a:solidFill>
                            <a:srgbClr val="000000"/>
                          </a:solidFill>
                          <a:effectLst/>
                          <a:latin typeface="Calibri" panose="020F0502020204030204" pitchFamily="34" charset="0"/>
                        </a:rPr>
                        <a:t>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MUHASEBE VE FİNANSMAN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3577">
                <a:tc>
                  <a:txBody>
                    <a:bodyPr/>
                    <a:lstStyle/>
                    <a:p>
                      <a:pPr algn="ctr" rtl="0" fontAlgn="b"/>
                      <a:r>
                        <a:rPr lang="tr-TR" sz="1100" b="0" i="0" u="none" strike="noStrike">
                          <a:solidFill>
                            <a:srgbClr val="000000"/>
                          </a:solidFill>
                          <a:effectLst/>
                          <a:latin typeface="Calibri" panose="020F0502020204030204" pitchFamily="34" charset="0"/>
                        </a:rPr>
                        <a:t>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SAĞLIK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03577">
                <a:tc>
                  <a:txBody>
                    <a:bodyPr/>
                    <a:lstStyle/>
                    <a:p>
                      <a:pPr algn="ctr" rtl="0" fontAlgn="b"/>
                      <a:r>
                        <a:rPr lang="tr-TR" sz="1100" b="0" i="0" u="none" strike="noStrike">
                          <a:solidFill>
                            <a:srgbClr val="000000"/>
                          </a:solidFill>
                          <a:effectLst/>
                          <a:latin typeface="Calibri" panose="020F0502020204030204" pitchFamily="34" charset="0"/>
                        </a:rPr>
                        <a:t>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SANAT VE TASARIM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03577">
                <a:tc>
                  <a:txBody>
                    <a:bodyPr/>
                    <a:lstStyle/>
                    <a:p>
                      <a:pPr algn="ctr" rtl="0" fontAlgn="b"/>
                      <a:r>
                        <a:rPr lang="tr-TR" sz="1100" b="0" i="0" u="none" strike="noStrike">
                          <a:solidFill>
                            <a:srgbClr val="000000"/>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TARIM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03577">
                <a:tc>
                  <a:txBody>
                    <a:bodyPr/>
                    <a:lstStyle/>
                    <a:p>
                      <a:pPr algn="ctr" rtl="0" fontAlgn="b"/>
                      <a:r>
                        <a:rPr lang="tr-TR" sz="1100" b="0" i="0" u="none" strike="noStrike">
                          <a:solidFill>
                            <a:srgbClr val="000000"/>
                          </a:solidFill>
                          <a:effectLst/>
                          <a:latin typeface="Calibri" panose="020F0502020204030204" pitchFamily="34" charset="0"/>
                        </a:rPr>
                        <a:t>27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TEKSTİL TEKNOLOJİSİ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03577">
                <a:tc>
                  <a:txBody>
                    <a:bodyPr/>
                    <a:lstStyle/>
                    <a:p>
                      <a:pPr algn="ctr" rtl="0" fontAlgn="b"/>
                      <a:r>
                        <a:rPr lang="tr-TR" sz="1100" b="0" i="0" u="none" strike="noStrike">
                          <a:solidFill>
                            <a:srgbClr val="000000"/>
                          </a:solidFill>
                          <a:effectLst/>
                          <a:latin typeface="Calibri" panose="020F0502020204030204" pitchFamily="34" charset="0"/>
                        </a:rPr>
                        <a:t>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a:solidFill>
                            <a:srgbClr val="000000"/>
                          </a:solidFill>
                          <a:effectLst/>
                          <a:latin typeface="Calibri" panose="020F0502020204030204" pitchFamily="34" charset="0"/>
                        </a:rPr>
                        <a:t>TESİSAT TEKNOLOJİSİ VE İKLİMLENDİRME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03577">
                <a:tc>
                  <a:txBody>
                    <a:bodyPr/>
                    <a:lstStyle/>
                    <a:p>
                      <a:pPr algn="ctr" rtl="0" fontAlgn="b"/>
                      <a:r>
                        <a:rPr lang="tr-TR" sz="1100" b="0" i="0" u="none" strike="noStrike">
                          <a:solidFill>
                            <a:srgbClr val="000000"/>
                          </a:solidFill>
                          <a:effectLst/>
                          <a:latin typeface="Calibri" panose="020F0502020204030204" pitchFamily="34" charset="0"/>
                        </a:rPr>
                        <a:t>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dirty="0">
                          <a:solidFill>
                            <a:srgbClr val="000000"/>
                          </a:solidFill>
                          <a:effectLst/>
                          <a:latin typeface="Calibri" panose="020F0502020204030204" pitchFamily="34" charset="0"/>
                        </a:rPr>
                        <a:t>YENİLENEBİLİR ENERJİ TEKNOLOJİLERİ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3577">
                <a:tc>
                  <a:txBody>
                    <a:bodyPr/>
                    <a:lstStyle/>
                    <a:p>
                      <a:pPr algn="ctr" rtl="0" fontAlgn="b"/>
                      <a:r>
                        <a:rPr lang="tr-TR" sz="1100" b="0" i="0" u="none" strike="noStrike" dirty="0">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rtl="0" fontAlgn="b"/>
                      <a:r>
                        <a:rPr lang="tr-TR" sz="1100" b="0" i="0" u="none" strike="noStrike" dirty="0">
                          <a:solidFill>
                            <a:srgbClr val="000000"/>
                          </a:solidFill>
                          <a:effectLst/>
                          <a:latin typeface="Calibri" panose="020F0502020204030204" pitchFamily="34" charset="0"/>
                        </a:rPr>
                        <a:t>YİYECEK İÇECEK HİZMETLERİ ALANI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31925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etin kutusu"/>
          <p:cNvSpPr txBox="1"/>
          <p:nvPr/>
        </p:nvSpPr>
        <p:spPr>
          <a:xfrm>
            <a:off x="1468492" y="1655348"/>
            <a:ext cx="8589908" cy="723275"/>
          </a:xfrm>
          <a:prstGeom prst="rect">
            <a:avLst/>
          </a:prstGeom>
          <a:noFill/>
        </p:spPr>
        <p:txBody>
          <a:bodyPr wrap="square" rtlCol="0">
            <a:spAutoFit/>
          </a:bodyPr>
          <a:lstStyle/>
          <a:p>
            <a:pPr algn="ctr"/>
            <a:endParaRPr lang="tr-TR" sz="2300" b="1" dirty="0">
              <a:solidFill>
                <a:srgbClr val="0F715D"/>
              </a:solidFill>
              <a:latin typeface="Times New Roman" pitchFamily="18" charset="0"/>
              <a:cs typeface="Times New Roman" pitchFamily="18" charset="0"/>
            </a:endParaRPr>
          </a:p>
          <a:p>
            <a:endParaRPr lang="tr-TR" dirty="0"/>
          </a:p>
        </p:txBody>
      </p:sp>
      <p:sp>
        <p:nvSpPr>
          <p:cNvPr id="5" name="Metin kutusu 4"/>
          <p:cNvSpPr txBox="1"/>
          <p:nvPr/>
        </p:nvSpPr>
        <p:spPr>
          <a:xfrm>
            <a:off x="4484972" y="167204"/>
            <a:ext cx="8525814" cy="707886"/>
          </a:xfrm>
          <a:prstGeom prst="rect">
            <a:avLst/>
          </a:prstGeom>
          <a:noFill/>
        </p:spPr>
        <p:txBody>
          <a:bodyPr wrap="square" rtlCol="0">
            <a:spAutoFit/>
          </a:bodyPr>
          <a:lstStyle/>
          <a:p>
            <a:r>
              <a:rPr lang="tr-TR" sz="2000" b="1" dirty="0">
                <a:solidFill>
                  <a:schemeClr val="bg1"/>
                </a:solidFill>
                <a:latin typeface="Times New Roman" panose="02020603050405020304" pitchFamily="18" charset="0"/>
                <a:cs typeface="Times New Roman" panose="02020603050405020304" pitchFamily="18" charset="0"/>
              </a:rPr>
              <a:t>İLİMİZ MESLEK LİSELERİNDE </a:t>
            </a:r>
          </a:p>
          <a:p>
            <a:r>
              <a:rPr lang="tr-TR" sz="2000" b="1" dirty="0">
                <a:solidFill>
                  <a:schemeClr val="bg1"/>
                </a:solidFill>
                <a:latin typeface="Times New Roman" panose="02020603050405020304" pitchFamily="18" charset="0"/>
                <a:cs typeface="Times New Roman" panose="02020603050405020304" pitchFamily="18" charset="0"/>
              </a:rPr>
              <a:t>DÖNER SERMAYE GELİRLERİ</a:t>
            </a:r>
          </a:p>
        </p:txBody>
      </p:sp>
      <p:sp>
        <p:nvSpPr>
          <p:cNvPr id="7" name="Dikdörtgen 6"/>
          <p:cNvSpPr/>
          <p:nvPr/>
        </p:nvSpPr>
        <p:spPr>
          <a:xfrm>
            <a:off x="459698" y="5988531"/>
            <a:ext cx="9598702" cy="900246"/>
          </a:xfrm>
          <a:prstGeom prst="rect">
            <a:avLst/>
          </a:prstGeom>
        </p:spPr>
        <p:txBody>
          <a:bodyPr wrap="square">
            <a:spAutoFit/>
          </a:bodyPr>
          <a:lstStyle/>
          <a:p>
            <a:pPr marL="285750" lvl="0" indent="-285750">
              <a:buFont typeface="Wingdings" panose="05000000000000000000" pitchFamily="2" charset="2"/>
              <a:buChar char="ü"/>
            </a:pP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Müdürlüğümüze bağlı mesleki ve teknik anadolu liselerinde 2023 yılı için </a:t>
            </a:r>
            <a:r>
              <a:rPr lang="tr-TR" sz="10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toplam</a:t>
            </a: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tr-TR" sz="1400" i="0" u="none" strike="noStrike" dirty="0">
                <a:solidFill>
                  <a:srgbClr val="000000"/>
                </a:solidFill>
                <a:effectLst/>
                <a:latin typeface="Calibri" panose="020F0502020204030204" pitchFamily="34" charset="0"/>
              </a:rPr>
              <a:t>257.881.01,07</a:t>
            </a:r>
            <a:r>
              <a:rPr lang="tr-TR" sz="1400" b="1" i="0" dirty="0">
                <a:solidFill>
                  <a:srgbClr val="000000"/>
                </a:solidFill>
                <a:latin typeface="Calibri" panose="020F0502020204030204" pitchFamily="34" charset="0"/>
              </a:rPr>
              <a:t> </a:t>
            </a: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TL’lik  </a:t>
            </a:r>
            <a:r>
              <a:rPr lang="tr-TR" sz="1200" u="sng" dirty="0">
                <a:latin typeface="Times New Roman" panose="02020603050405020304" pitchFamily="18" charset="0"/>
                <a:ea typeface="Calibri" panose="020F0502020204030204" pitchFamily="34" charset="0"/>
                <a:cs typeface="Times New Roman" panose="02020603050405020304" pitchFamily="18" charset="0"/>
              </a:rPr>
              <a:t>ciro</a:t>
            </a: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yapılmıştır.</a:t>
            </a:r>
          </a:p>
          <a:p>
            <a:pPr marL="285750" indent="-285750">
              <a:buFont typeface="Wingdings" panose="05000000000000000000" pitchFamily="2" charset="2"/>
              <a:buChar char="ü"/>
            </a:pPr>
            <a:r>
              <a:rPr lang="tr-TR" sz="1050" dirty="0">
                <a:latin typeface="Times New Roman" panose="02020603050405020304" pitchFamily="18" charset="0"/>
                <a:ea typeface="Calibri" panose="020F0502020204030204" pitchFamily="34" charset="0"/>
                <a:cs typeface="Times New Roman" panose="02020603050405020304" pitchFamily="18" charset="0"/>
              </a:rPr>
              <a:t>Müdürlüğümüze bağlı </a:t>
            </a: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mesleki ve teknik anadolu liselerinde </a:t>
            </a:r>
            <a:r>
              <a:rPr lang="tr-TR" sz="1050" dirty="0">
                <a:latin typeface="Times New Roman" panose="02020603050405020304" pitchFamily="18" charset="0"/>
                <a:ea typeface="Calibri" panose="020F0502020204030204" pitchFamily="34" charset="0"/>
                <a:cs typeface="Times New Roman" panose="02020603050405020304" pitchFamily="18" charset="0"/>
              </a:rPr>
              <a:t>2023 yılında</a:t>
            </a:r>
            <a:r>
              <a:rPr lang="tr-TR" sz="10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öğrencilere    </a:t>
            </a:r>
            <a:r>
              <a:rPr lang="tr-TR" sz="1400" u="none" strike="noStrike" dirty="0">
                <a:effectLst/>
              </a:rPr>
              <a:t>1.881.462,59</a:t>
            </a:r>
            <a:r>
              <a:rPr lang="tr-TR" sz="1050" b="1" dirty="0">
                <a:latin typeface="Times New Roman" panose="02020603050405020304" pitchFamily="18" charset="0"/>
                <a:cs typeface="Times New Roman" panose="02020603050405020304" pitchFamily="18" charset="0"/>
              </a:rPr>
              <a:t>  </a:t>
            </a:r>
            <a:r>
              <a:rPr lang="tr-TR" sz="1050" dirty="0">
                <a:latin typeface="Times New Roman" panose="02020603050405020304" pitchFamily="18" charset="0"/>
                <a:ea typeface="Calibri" panose="020F0502020204030204" pitchFamily="34" charset="0"/>
                <a:cs typeface="Times New Roman" panose="02020603050405020304" pitchFamily="18" charset="0"/>
              </a:rPr>
              <a:t>TL </a:t>
            </a:r>
            <a:r>
              <a:rPr lang="tr-TR" sz="1050" u="sng" dirty="0">
                <a:latin typeface="Times New Roman" panose="02020603050405020304" pitchFamily="18" charset="0"/>
                <a:ea typeface="Calibri" panose="020F0502020204030204" pitchFamily="34" charset="0"/>
                <a:cs typeface="Times New Roman" panose="02020603050405020304" pitchFamily="18" charset="0"/>
              </a:rPr>
              <a:t>ücret</a:t>
            </a:r>
            <a:r>
              <a:rPr lang="tr-TR" sz="1050" dirty="0">
                <a:latin typeface="Times New Roman" panose="02020603050405020304" pitchFamily="18" charset="0"/>
                <a:ea typeface="Calibri" panose="020F0502020204030204" pitchFamily="34" charset="0"/>
                <a:cs typeface="Times New Roman" panose="02020603050405020304" pitchFamily="18" charset="0"/>
              </a:rPr>
              <a:t> ödenmiştir</a:t>
            </a:r>
          </a:p>
          <a:p>
            <a:pPr marL="285750" indent="-285750">
              <a:buFont typeface="Wingdings" panose="05000000000000000000" pitchFamily="2" charset="2"/>
              <a:buChar char="ü"/>
            </a:pPr>
            <a:r>
              <a:rPr lang="tr-TR" sz="1050" dirty="0">
                <a:latin typeface="Times New Roman" panose="02020603050405020304" pitchFamily="18" charset="0"/>
                <a:ea typeface="Calibri" panose="020F0502020204030204" pitchFamily="34" charset="0"/>
                <a:cs typeface="Times New Roman" panose="02020603050405020304" pitchFamily="18" charset="0"/>
              </a:rPr>
              <a:t>Müdürlüğümüze bağlı </a:t>
            </a:r>
            <a:r>
              <a:rPr lang="tr-TR" sz="105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mesleki ve teknik anadolu liselerinde </a:t>
            </a:r>
            <a:r>
              <a:rPr lang="tr-TR" sz="1050" dirty="0">
                <a:latin typeface="Times New Roman" panose="02020603050405020304" pitchFamily="18" charset="0"/>
                <a:ea typeface="Calibri" panose="020F0502020204030204" pitchFamily="34" charset="0"/>
                <a:cs typeface="Times New Roman" panose="02020603050405020304" pitchFamily="18" charset="0"/>
              </a:rPr>
              <a:t>2023 yılında </a:t>
            </a:r>
            <a:r>
              <a:rPr lang="tr-TR" sz="105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öğretmenlere</a:t>
            </a:r>
            <a:r>
              <a:rPr lang="tr-TR" sz="1050" dirty="0">
                <a:latin typeface="Times New Roman" panose="02020603050405020304" pitchFamily="18" charset="0"/>
                <a:ea typeface="Calibri" panose="020F0502020204030204" pitchFamily="34"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3.050.700,2</a:t>
            </a:r>
            <a:r>
              <a:rPr lang="tr-TR" sz="1400" b="1" dirty="0">
                <a:latin typeface="Times New Roman" panose="02020603050405020304" pitchFamily="18" charset="0"/>
                <a:cs typeface="Times New Roman" panose="02020603050405020304" pitchFamily="18" charset="0"/>
              </a:rPr>
              <a:t> </a:t>
            </a:r>
            <a:r>
              <a:rPr lang="tr-TR" sz="1050" dirty="0">
                <a:latin typeface="Times New Roman" panose="02020603050405020304" pitchFamily="18" charset="0"/>
                <a:ea typeface="Calibri" panose="020F0502020204030204" pitchFamily="34" charset="0"/>
                <a:cs typeface="Times New Roman" panose="02020603050405020304" pitchFamily="18" charset="0"/>
              </a:rPr>
              <a:t>TL </a:t>
            </a:r>
            <a:r>
              <a:rPr lang="tr-TR" sz="1050" u="sng" dirty="0">
                <a:latin typeface="Times New Roman" panose="02020603050405020304" pitchFamily="18" charset="0"/>
                <a:ea typeface="Calibri" panose="020F0502020204030204" pitchFamily="34" charset="0"/>
                <a:cs typeface="Times New Roman" panose="02020603050405020304" pitchFamily="18" charset="0"/>
              </a:rPr>
              <a:t>ücret </a:t>
            </a:r>
            <a:r>
              <a:rPr lang="tr-TR" sz="1050" dirty="0">
                <a:latin typeface="Times New Roman" panose="02020603050405020304" pitchFamily="18" charset="0"/>
                <a:ea typeface="Calibri" panose="020F0502020204030204" pitchFamily="34" charset="0"/>
                <a:cs typeface="Times New Roman" panose="02020603050405020304" pitchFamily="18" charset="0"/>
              </a:rPr>
              <a:t>ödenmiştir.</a:t>
            </a:r>
          </a:p>
          <a:p>
            <a:endParaRPr lang="tr-TR" sz="105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00D43368-78BB-4284-88A2-EB23E0131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Slayt Numarası Yer Tutucusu 1">
            <a:extLst>
              <a:ext uri="{FF2B5EF4-FFF2-40B4-BE49-F238E27FC236}">
                <a16:creationId xmlns:a16="http://schemas.microsoft.com/office/drawing/2014/main" id="{F2AED2A1-ABAE-F489-7BB1-91CB5D79BD00}"/>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43</a:t>
            </a:fld>
            <a:endParaRPr lang="tr-TR">
              <a:solidFill>
                <a:srgbClr val="146194">
                  <a:lumMod val="50000"/>
                </a:srgbClr>
              </a:solidFill>
            </a:endParaRPr>
          </a:p>
        </p:txBody>
      </p:sp>
      <p:graphicFrame>
        <p:nvGraphicFramePr>
          <p:cNvPr id="12" name="Grafik 11"/>
          <p:cNvGraphicFramePr/>
          <p:nvPr>
            <p:extLst>
              <p:ext uri="{D42A27DB-BD31-4B8C-83A1-F6EECF244321}">
                <p14:modId xmlns:p14="http://schemas.microsoft.com/office/powerpoint/2010/main" val="2334061102"/>
              </p:ext>
            </p:extLst>
          </p:nvPr>
        </p:nvGraphicFramePr>
        <p:xfrm>
          <a:off x="794479" y="1242909"/>
          <a:ext cx="10313231" cy="47456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288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3566983" y="34215"/>
            <a:ext cx="5939326" cy="830997"/>
          </a:xfrm>
          <a:prstGeom prst="rect">
            <a:avLst/>
          </a:prstGeom>
          <a:noFill/>
        </p:spPr>
        <p:txBody>
          <a:bodyPr wrap="square" rtlCol="0">
            <a:spAutoFit/>
          </a:bodyPr>
          <a:lstStyle/>
          <a:p>
            <a:pPr algn="ctr"/>
            <a:r>
              <a:rPr lang="tr-TR" sz="2400" dirty="0">
                <a:solidFill>
                  <a:schemeClr val="bg1"/>
                </a:solidFill>
              </a:rPr>
              <a:t>BATMAN, BİLİŞİMDE</a:t>
            </a:r>
          </a:p>
          <a:p>
            <a:pPr algn="ctr"/>
            <a:r>
              <a:rPr lang="tr-TR" sz="2400" dirty="0">
                <a:solidFill>
                  <a:schemeClr val="bg1"/>
                </a:solidFill>
              </a:rPr>
              <a:t> CAZİBE MERKEZİ OLUYOR -1</a:t>
            </a:r>
            <a:endParaRPr lang="tr-TR" dirty="0">
              <a:solidFill>
                <a:schemeClr val="bg1"/>
              </a:solidFill>
            </a:endParaRPr>
          </a:p>
        </p:txBody>
      </p:sp>
      <p:sp>
        <p:nvSpPr>
          <p:cNvPr id="3" name="Metin kutusu 2">
            <a:extLst>
              <a:ext uri="{FF2B5EF4-FFF2-40B4-BE49-F238E27FC236}">
                <a16:creationId xmlns:a16="http://schemas.microsoft.com/office/drawing/2014/main" id="{1C3EE6C8-D49D-4DB6-A762-DC5DFACB716E}"/>
              </a:ext>
            </a:extLst>
          </p:cNvPr>
          <p:cNvSpPr txBox="1"/>
          <p:nvPr/>
        </p:nvSpPr>
        <p:spPr>
          <a:xfrm>
            <a:off x="124845" y="1605105"/>
            <a:ext cx="8179545" cy="4616648"/>
          </a:xfrm>
          <a:prstGeom prst="rect">
            <a:avLst/>
          </a:prstGeom>
          <a:noFill/>
        </p:spPr>
        <p:txBody>
          <a:bodyPr wrap="square" rtlCol="0">
            <a:spAutoFit/>
          </a:bodyPr>
          <a:lstStyle/>
          <a:p>
            <a:pPr marL="342900" indent="-342900">
              <a:buFont typeface="Wingdings" panose="05000000000000000000" pitchFamily="2" charset="2"/>
              <a:buChar char="Ø"/>
            </a:pPr>
            <a:r>
              <a:rPr lang="tr-TR" sz="2100" dirty="0"/>
              <a:t>     Batman’ın </a:t>
            </a:r>
            <a:r>
              <a:rPr lang="tr-TR" sz="2100" dirty="0">
                <a:solidFill>
                  <a:srgbClr val="FF0000"/>
                </a:solidFill>
                <a:effectLst>
                  <a:outerShdw blurRad="38100" dist="38100" dir="2700000" algn="tl">
                    <a:srgbClr val="000000">
                      <a:alpha val="43137"/>
                    </a:srgbClr>
                  </a:outerShdw>
                </a:effectLst>
              </a:rPr>
              <a:t>bilişimde cazibe merkezi  </a:t>
            </a:r>
            <a:r>
              <a:rPr lang="tr-TR" sz="2100" dirty="0"/>
              <a:t>olması için Batman İl Milli Eğitim Müdürlüğü olarak ; öğrencilerimizi  </a:t>
            </a:r>
            <a:r>
              <a:rPr lang="tr-TR" sz="2100" dirty="0" err="1"/>
              <a:t>BİLSEM’den</a:t>
            </a:r>
            <a:r>
              <a:rPr lang="tr-TR" sz="2100" dirty="0"/>
              <a:t> başlayarak mesleki ve teknik anadolu  lisesi bilişim bölümlerinde, yazılım ve yapay zeka eğitimlerine azami önem veriyoruz. </a:t>
            </a:r>
          </a:p>
          <a:p>
            <a:r>
              <a:rPr lang="tr-TR" sz="2100" dirty="0"/>
              <a:t>     </a:t>
            </a:r>
            <a:r>
              <a:rPr lang="tr-TR" sz="2100" dirty="0">
                <a:solidFill>
                  <a:srgbClr val="FF0000"/>
                </a:solidFill>
              </a:rPr>
              <a:t>Ayrıca;</a:t>
            </a:r>
          </a:p>
          <a:p>
            <a:pPr marL="342900" indent="-342900">
              <a:buFont typeface="Wingdings" panose="05000000000000000000" pitchFamily="2" charset="2"/>
              <a:buChar char="Ø"/>
            </a:pPr>
            <a:r>
              <a:rPr lang="tr-TR" sz="2100" dirty="0"/>
              <a:t>Yapımı devam eden </a:t>
            </a:r>
            <a:r>
              <a:rPr lang="tr-TR" sz="2100" b="1" dirty="0">
                <a:solidFill>
                  <a:srgbClr val="FF0000"/>
                </a:solidFill>
              </a:rPr>
              <a:t>Necat Nasıroğlu Vakfı Bilim Merkezi </a:t>
            </a:r>
            <a:r>
              <a:rPr lang="tr-TR" sz="2100" dirty="0"/>
              <a:t>yerleşkesinde bilişim, yazılım ve kodlama laboratuvarları açılmaktadır.</a:t>
            </a:r>
          </a:p>
          <a:p>
            <a:endParaRPr lang="tr-TR" sz="2100" dirty="0">
              <a:solidFill>
                <a:srgbClr val="FF0000"/>
              </a:solidFill>
            </a:endParaRPr>
          </a:p>
          <a:p>
            <a:pPr marL="342900" indent="-342900">
              <a:buFont typeface="Wingdings" panose="05000000000000000000" pitchFamily="2" charset="2"/>
              <a:buChar char="Ø"/>
            </a:pPr>
            <a:r>
              <a:rPr lang="tr-TR" sz="2100" dirty="0" err="1"/>
              <a:t>Tüpraş</a:t>
            </a:r>
            <a:r>
              <a:rPr lang="tr-TR" sz="2100" dirty="0"/>
              <a:t>, 9 adet </a:t>
            </a:r>
            <a:r>
              <a:rPr lang="tr-TR" sz="2100" dirty="0">
                <a:solidFill>
                  <a:srgbClr val="FF0000"/>
                </a:solidFill>
              </a:rPr>
              <a:t>tasarım beceri atölyesi </a:t>
            </a:r>
            <a:r>
              <a:rPr lang="tr-TR" sz="2100" dirty="0"/>
              <a:t>açmıştır. Önümüzdeki ay iki tane daha atölye açacaktır.</a:t>
            </a:r>
          </a:p>
          <a:p>
            <a:endParaRPr lang="tr-TR" sz="2100" dirty="0"/>
          </a:p>
          <a:p>
            <a:pPr marL="342900" indent="-342900">
              <a:buFont typeface="Wingdings" panose="05000000000000000000" pitchFamily="2" charset="2"/>
              <a:buChar char="Ø"/>
            </a:pPr>
            <a:r>
              <a:rPr lang="tr-TR" sz="2100" dirty="0"/>
              <a:t>TPAO’nun  desteği ile 5  okulumuza </a:t>
            </a:r>
            <a:r>
              <a:rPr lang="tr-TR" sz="2100" dirty="0">
                <a:solidFill>
                  <a:srgbClr val="FF0000"/>
                </a:solidFill>
              </a:rPr>
              <a:t>bilişim sınıfı </a:t>
            </a:r>
            <a:r>
              <a:rPr lang="tr-TR" sz="2100" dirty="0"/>
              <a:t>açılmıştır.</a:t>
            </a:r>
          </a:p>
          <a:p>
            <a:pPr marL="342900" indent="-342900">
              <a:buFont typeface="Wingdings" panose="05000000000000000000" pitchFamily="2" charset="2"/>
              <a:buChar char="Ø"/>
            </a:pPr>
            <a:endParaRPr lang="tr-TR" sz="2400" dirty="0">
              <a:solidFill>
                <a:schemeClr val="bg1">
                  <a:lumMod val="50000"/>
                </a:schemeClr>
              </a:solidFill>
            </a:endParaRPr>
          </a:p>
          <a:p>
            <a:pPr marL="342900" indent="-342900">
              <a:buFont typeface="Wingdings" panose="05000000000000000000" pitchFamily="2" charset="2"/>
              <a:buChar char="Ø"/>
            </a:pPr>
            <a:endParaRPr lang="tr-TR" dirty="0"/>
          </a:p>
        </p:txBody>
      </p:sp>
      <p:sp>
        <p:nvSpPr>
          <p:cNvPr id="4" name="Slayt Numarası Yer Tutucusu 3">
            <a:extLst>
              <a:ext uri="{FF2B5EF4-FFF2-40B4-BE49-F238E27FC236}">
                <a16:creationId xmlns:a16="http://schemas.microsoft.com/office/drawing/2014/main" id="{1405D6C4-110C-FD08-7782-9E99238EA52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44</a:t>
            </a:fld>
            <a:endParaRPr lang="tr-TR" dirty="0">
              <a:solidFill>
                <a:srgbClr val="146194">
                  <a:lumMod val="50000"/>
                </a:srgbClr>
              </a:solidFill>
            </a:endParaRPr>
          </a:p>
        </p:txBody>
      </p:sp>
      <p:pic>
        <p:nvPicPr>
          <p:cNvPr id="6" name="Resim 5"/>
          <p:cNvPicPr>
            <a:picLocks noChangeAspect="1"/>
          </p:cNvPicPr>
          <p:nvPr/>
        </p:nvPicPr>
        <p:blipFill>
          <a:blip r:embed="rId4"/>
          <a:stretch>
            <a:fillRect/>
          </a:stretch>
        </p:blipFill>
        <p:spPr>
          <a:xfrm>
            <a:off x="8433178" y="1909721"/>
            <a:ext cx="3549556" cy="3812207"/>
          </a:xfrm>
          <a:prstGeom prst="rect">
            <a:avLst/>
          </a:prstGeom>
          <a:effectLst>
            <a:glow rad="228600">
              <a:srgbClr val="FF0000">
                <a:alpha val="40000"/>
              </a:srgbClr>
            </a:glow>
          </a:effectLst>
        </p:spPr>
      </p:pic>
    </p:spTree>
    <p:extLst>
      <p:ext uri="{BB962C8B-B14F-4D97-AF65-F5344CB8AC3E}">
        <p14:creationId xmlns:p14="http://schemas.microsoft.com/office/powerpoint/2010/main" val="2138901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3566982" y="34215"/>
            <a:ext cx="6382235" cy="954107"/>
          </a:xfrm>
          <a:prstGeom prst="rect">
            <a:avLst/>
          </a:prstGeom>
          <a:noFill/>
        </p:spPr>
        <p:txBody>
          <a:bodyPr wrap="square" rtlCol="0">
            <a:spAutoFit/>
          </a:bodyPr>
          <a:lstStyle/>
          <a:p>
            <a:pPr algn="ctr"/>
            <a:r>
              <a:rPr lang="tr-TR" sz="2800" dirty="0">
                <a:solidFill>
                  <a:schemeClr val="bg1"/>
                </a:solidFill>
              </a:rPr>
              <a:t>BATMAN, BİLİŞİMDE CAZİBE MERKEZİ OLUYOR -2</a:t>
            </a:r>
            <a:endParaRPr lang="tr-TR" sz="2000" dirty="0">
              <a:solidFill>
                <a:schemeClr val="bg1"/>
              </a:solidFill>
            </a:endParaRPr>
          </a:p>
        </p:txBody>
      </p:sp>
      <p:sp>
        <p:nvSpPr>
          <p:cNvPr id="3" name="Metin kutusu 2">
            <a:extLst>
              <a:ext uri="{FF2B5EF4-FFF2-40B4-BE49-F238E27FC236}">
                <a16:creationId xmlns:a16="http://schemas.microsoft.com/office/drawing/2014/main" id="{1C3EE6C8-D49D-4DB6-A762-DC5DFACB716E}"/>
              </a:ext>
            </a:extLst>
          </p:cNvPr>
          <p:cNvSpPr txBox="1"/>
          <p:nvPr/>
        </p:nvSpPr>
        <p:spPr>
          <a:xfrm>
            <a:off x="0" y="802718"/>
            <a:ext cx="7567822" cy="9079409"/>
          </a:xfrm>
          <a:prstGeom prst="rect">
            <a:avLst/>
          </a:prstGeom>
          <a:noFill/>
        </p:spPr>
        <p:txBody>
          <a:bodyPr wrap="square" rtlCol="0">
            <a:spAutoFit/>
          </a:bodyPr>
          <a:lstStyle/>
          <a:p>
            <a:endParaRPr lang="tr-TR" sz="2400" dirty="0"/>
          </a:p>
          <a:p>
            <a:pPr marL="342900" indent="-342900">
              <a:buFont typeface="Wingdings" panose="05000000000000000000" pitchFamily="2" charset="2"/>
              <a:buChar char="Ø"/>
            </a:pPr>
            <a:r>
              <a:rPr lang="tr-TR" sz="2400" dirty="0" err="1"/>
              <a:t>Dika</a:t>
            </a:r>
            <a:r>
              <a:rPr lang="tr-TR" sz="2400" dirty="0"/>
              <a:t> ve Milli Eğitim Bakanlığı eş finansmanı ile </a:t>
            </a:r>
            <a:r>
              <a:rPr lang="tr-TR"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2400" b="1" dirty="0" err="1">
                <a:solidFill>
                  <a:srgbClr val="FF0000"/>
                </a:solidFill>
              </a:rPr>
              <a:t>Digital</a:t>
            </a:r>
            <a:r>
              <a:rPr lang="tr-TR" sz="2400" b="1" dirty="0">
                <a:solidFill>
                  <a:srgbClr val="FF0000"/>
                </a:solidFill>
              </a:rPr>
              <a:t> Sektörde Ben de Varım</a:t>
            </a:r>
            <a:r>
              <a:rPr lang="tr-TR"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2400" dirty="0"/>
              <a:t> projesi ile Türkiye’de benzeri olmayan üst </a:t>
            </a:r>
            <a:r>
              <a:rPr lang="tr-TR" sz="2400" dirty="0" err="1"/>
              <a:t>segment</a:t>
            </a:r>
            <a:r>
              <a:rPr lang="tr-TR" sz="2400" dirty="0"/>
              <a:t>  iki adet bilişim ve yazılım laboratuvarı iki ay önce açılmıştır.</a:t>
            </a:r>
          </a:p>
          <a:p>
            <a:endParaRPr lang="tr-TR" sz="2400" dirty="0"/>
          </a:p>
          <a:p>
            <a:pPr marL="342900" indent="-342900">
              <a:buFont typeface="Wingdings" panose="05000000000000000000" pitchFamily="2" charset="2"/>
              <a:buChar char="Ø"/>
            </a:pPr>
            <a:r>
              <a:rPr lang="tr-TR" sz="2400" dirty="0" err="1"/>
              <a:t>Dika</a:t>
            </a:r>
            <a:r>
              <a:rPr lang="tr-TR" sz="2400" dirty="0"/>
              <a:t> ve TUGVA desteği ile bölgenin en </a:t>
            </a:r>
            <a:r>
              <a:rPr lang="tr-TR" sz="2400" dirty="0">
                <a:solidFill>
                  <a:srgbClr val="FF0000"/>
                </a:solidFill>
              </a:rPr>
              <a:t>büyük </a:t>
            </a:r>
            <a:r>
              <a:rPr lang="tr-TR" sz="2400" dirty="0" err="1">
                <a:solidFill>
                  <a:srgbClr val="FF0000"/>
                </a:solidFill>
              </a:rPr>
              <a:t>İcathane</a:t>
            </a:r>
            <a:r>
              <a:rPr lang="tr-TR" sz="2400" dirty="0">
                <a:solidFill>
                  <a:srgbClr val="FF0000"/>
                </a:solidFill>
              </a:rPr>
              <a:t> Bilişim Laboratuvarları </a:t>
            </a:r>
            <a:r>
              <a:rPr lang="tr-TR" sz="2400" dirty="0"/>
              <a:t>Batman’da  açılmıştır.</a:t>
            </a:r>
          </a:p>
          <a:p>
            <a:pPr marL="342900" indent="-342900">
              <a:buFont typeface="Wingdings" panose="05000000000000000000" pitchFamily="2" charset="2"/>
              <a:buChar char="Ø"/>
            </a:pPr>
            <a:endParaRPr lang="tr-TR" sz="2400" dirty="0"/>
          </a:p>
          <a:p>
            <a:pPr marL="342900" indent="-342900">
              <a:buFont typeface="Wingdings" panose="05000000000000000000" pitchFamily="2" charset="2"/>
              <a:buChar char="Ø"/>
            </a:pPr>
            <a:r>
              <a:rPr lang="tr-TR" sz="2400" dirty="0"/>
              <a:t>T3 Vakfı desteği ile Batman’da bilişim ve yazılım laboratuvarları açılıyor. </a:t>
            </a:r>
          </a:p>
          <a:p>
            <a:endParaRPr lang="tr-TR" sz="2400" dirty="0"/>
          </a:p>
          <a:p>
            <a:pPr marL="342900" indent="-342900">
              <a:buFont typeface="Wingdings" panose="05000000000000000000" pitchFamily="2" charset="2"/>
              <a:buChar char="Ø"/>
            </a:pPr>
            <a:r>
              <a:rPr lang="tr-TR" sz="2400" dirty="0"/>
              <a:t>Açılan ve açılacak bilişim laboratuvarların verimli kullanımı ve sürdürülebilir olması için öğretmen eğitimlerine ihtiyacımız  vardır. </a:t>
            </a:r>
          </a:p>
          <a:p>
            <a:pPr marL="342900" indent="-342900">
              <a:buFont typeface="Wingdings" panose="05000000000000000000" pitchFamily="2" charset="2"/>
              <a:buChar char="Ø"/>
            </a:pPr>
            <a:endParaRPr lang="tr-TR" sz="2800" dirty="0">
              <a:solidFill>
                <a:schemeClr val="bg1">
                  <a:lumMod val="50000"/>
                </a:schemeClr>
              </a:solidFill>
            </a:endParaRPr>
          </a:p>
          <a:p>
            <a:pPr marL="342900" indent="-342900">
              <a:buFont typeface="Wingdings" panose="05000000000000000000" pitchFamily="2" charset="2"/>
              <a:buChar char="Ø"/>
            </a:pPr>
            <a:endParaRPr lang="tr-TR" sz="2800" dirty="0">
              <a:solidFill>
                <a:schemeClr val="bg1">
                  <a:lumMod val="50000"/>
                </a:schemeClr>
              </a:solidFill>
            </a:endParaRPr>
          </a:p>
          <a:p>
            <a:pPr marL="342900" indent="-342900">
              <a:buFont typeface="Wingdings" panose="05000000000000000000" pitchFamily="2" charset="2"/>
              <a:buChar char="Ø"/>
            </a:pPr>
            <a:endParaRPr lang="tr-TR" sz="2400" dirty="0"/>
          </a:p>
          <a:p>
            <a:endParaRPr lang="tr-TR" sz="2400" dirty="0"/>
          </a:p>
          <a:p>
            <a:pPr marL="342900" indent="-342900">
              <a:buFont typeface="Wingdings" panose="05000000000000000000" pitchFamily="2" charset="2"/>
              <a:buChar char="Ø"/>
            </a:pPr>
            <a:r>
              <a:rPr lang="tr-TR" dirty="0"/>
              <a:t>  </a:t>
            </a:r>
            <a:r>
              <a:rPr lang="tr-TR" sz="2400" dirty="0">
                <a:solidFill>
                  <a:schemeClr val="bg1">
                    <a:lumMod val="75000"/>
                  </a:schemeClr>
                </a:solidFill>
              </a:rPr>
              <a:t>Batman Milletvekilimiz sayın Ferhat Nasıroğlu ve Milli Eğitim Müdürümüz sayın Mahmut </a:t>
            </a:r>
            <a:r>
              <a:rPr lang="tr-TR" sz="2400" dirty="0" err="1">
                <a:solidFill>
                  <a:schemeClr val="bg1">
                    <a:lumMod val="75000"/>
                  </a:schemeClr>
                </a:solidFill>
              </a:rPr>
              <a:t>Kurtaran’ın</a:t>
            </a:r>
            <a:r>
              <a:rPr lang="tr-TR" sz="2400" dirty="0">
                <a:solidFill>
                  <a:schemeClr val="bg1">
                    <a:lumMod val="75000"/>
                  </a:schemeClr>
                </a:solidFill>
              </a:rPr>
              <a:t>  </a:t>
            </a:r>
            <a:r>
              <a:rPr lang="tr-TR" sz="2400" dirty="0" err="1">
                <a:solidFill>
                  <a:schemeClr val="bg1">
                    <a:lumMod val="75000"/>
                  </a:schemeClr>
                </a:solidFill>
              </a:rPr>
              <a:t>Eğitek</a:t>
            </a:r>
            <a:r>
              <a:rPr lang="tr-TR" sz="2400" dirty="0">
                <a:solidFill>
                  <a:schemeClr val="bg1">
                    <a:lumMod val="75000"/>
                  </a:schemeClr>
                </a:solidFill>
              </a:rPr>
              <a:t> Genel Müdürü ile görüşmeleri sonucunda Batman’ı bilişim merkezi olması hususunda kendilerinden tam destek almışlardır. </a:t>
            </a:r>
          </a:p>
        </p:txBody>
      </p:sp>
      <p:sp>
        <p:nvSpPr>
          <p:cNvPr id="4" name="Slayt Numarası Yer Tutucusu 3">
            <a:extLst>
              <a:ext uri="{FF2B5EF4-FFF2-40B4-BE49-F238E27FC236}">
                <a16:creationId xmlns:a16="http://schemas.microsoft.com/office/drawing/2014/main" id="{1405D6C4-110C-FD08-7782-9E99238EA52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45</a:t>
            </a:fld>
            <a:endParaRPr lang="tr-TR">
              <a:solidFill>
                <a:srgbClr val="146194">
                  <a:lumMod val="50000"/>
                </a:srgbClr>
              </a:solidFill>
            </a:endParaRPr>
          </a:p>
        </p:txBody>
      </p:sp>
      <p:pic>
        <p:nvPicPr>
          <p:cNvPr id="6" name="Resim 5"/>
          <p:cNvPicPr>
            <a:picLocks noChangeAspect="1"/>
          </p:cNvPicPr>
          <p:nvPr/>
        </p:nvPicPr>
        <p:blipFill>
          <a:blip r:embed="rId3"/>
          <a:stretch>
            <a:fillRect/>
          </a:stretch>
        </p:blipFill>
        <p:spPr>
          <a:xfrm>
            <a:off x="7730836" y="1232500"/>
            <a:ext cx="4294099" cy="3269970"/>
          </a:xfrm>
          <a:prstGeom prst="rect">
            <a:avLst/>
          </a:prstGeom>
          <a:effectLst>
            <a:glow rad="228600">
              <a:srgbClr val="FF0000">
                <a:alpha val="40000"/>
              </a:srgbClr>
            </a:glow>
          </a:effectLst>
        </p:spPr>
      </p:pic>
      <p:pic>
        <p:nvPicPr>
          <p:cNvPr id="7" name="Resim 6"/>
          <p:cNvPicPr>
            <a:picLocks noChangeAspect="1"/>
          </p:cNvPicPr>
          <p:nvPr/>
        </p:nvPicPr>
        <p:blipFill>
          <a:blip r:embed="rId4"/>
          <a:stretch>
            <a:fillRect/>
          </a:stretch>
        </p:blipFill>
        <p:spPr>
          <a:xfrm>
            <a:off x="7837623" y="4902835"/>
            <a:ext cx="3874909" cy="1818640"/>
          </a:xfrm>
          <a:prstGeom prst="rect">
            <a:avLst/>
          </a:prstGeom>
          <a:effectLst>
            <a:glow rad="228600">
              <a:srgbClr val="FF0000">
                <a:alpha val="40000"/>
              </a:srgbClr>
            </a:glow>
          </a:effectLst>
        </p:spPr>
      </p:pic>
    </p:spTree>
    <p:extLst>
      <p:ext uri="{BB962C8B-B14F-4D97-AF65-F5344CB8AC3E}">
        <p14:creationId xmlns:p14="http://schemas.microsoft.com/office/powerpoint/2010/main" val="426267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4343362" y="199583"/>
            <a:ext cx="5128334" cy="523220"/>
          </a:xfrm>
          <a:prstGeom prst="rect">
            <a:avLst/>
          </a:prstGeom>
          <a:noFill/>
        </p:spPr>
        <p:txBody>
          <a:bodyPr wrap="square" rtlCol="0">
            <a:spAutoFit/>
          </a:bodyPr>
          <a:lstStyle/>
          <a:p>
            <a:r>
              <a:rPr lang="tr-T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GLOBELDE TESPİTLER </a:t>
            </a:r>
            <a:endParaRPr lang="tr-TR" dirty="0"/>
          </a:p>
        </p:txBody>
      </p:sp>
      <p:sp>
        <p:nvSpPr>
          <p:cNvPr id="3" name="Metin kutusu 2">
            <a:extLst>
              <a:ext uri="{FF2B5EF4-FFF2-40B4-BE49-F238E27FC236}">
                <a16:creationId xmlns:a16="http://schemas.microsoft.com/office/drawing/2014/main" id="{1C3EE6C8-D49D-4DB6-A762-DC5DFACB716E}"/>
              </a:ext>
            </a:extLst>
          </p:cNvPr>
          <p:cNvSpPr txBox="1"/>
          <p:nvPr/>
        </p:nvSpPr>
        <p:spPr>
          <a:xfrm>
            <a:off x="381000" y="1196886"/>
            <a:ext cx="9842269" cy="5524589"/>
          </a:xfrm>
          <a:prstGeom prst="rect">
            <a:avLst/>
          </a:prstGeom>
          <a:noFill/>
        </p:spPr>
        <p:txBody>
          <a:bodyPr wrap="square" rtlCol="0">
            <a:spAutoFit/>
          </a:bodyPr>
          <a:lstStyle/>
          <a:p>
            <a:pPr marL="342900" indent="-342900">
              <a:buFont typeface="Wingdings" panose="05000000000000000000" pitchFamily="2" charset="2"/>
              <a:buChar char="ü"/>
            </a:pPr>
            <a:r>
              <a:rPr lang="tr-TR" sz="2400" dirty="0">
                <a:effectLst/>
                <a:ea typeface="Calibri" panose="020F0502020204030204" pitchFamily="34" charset="0"/>
                <a:cs typeface="Times New Roman" panose="02020603050405020304" pitchFamily="18" charset="0"/>
              </a:rPr>
              <a:t>Küreselleşen dünyada üretim sistemlerinin sürdürülebilir </a:t>
            </a:r>
            <a:r>
              <a:rPr lang="tr-TR" sz="2400" dirty="0" err="1">
                <a:effectLst/>
                <a:ea typeface="Calibri" panose="020F0502020204030204" pitchFamily="34" charset="0"/>
                <a:cs typeface="Times New Roman" panose="02020603050405020304" pitchFamily="18" charset="0"/>
              </a:rPr>
              <a:t>inovasyon</a:t>
            </a:r>
            <a:r>
              <a:rPr lang="tr-TR" sz="2400" dirty="0">
                <a:effectLst/>
                <a:ea typeface="Calibri" panose="020F0502020204030204" pitchFamily="34" charset="0"/>
                <a:cs typeface="Times New Roman" panose="02020603050405020304" pitchFamily="18" charset="0"/>
              </a:rPr>
              <a:t> fikirleri ile desteklendiği, katma değeri yüksek olan ürünlerin çeşitliliğinin ön planda tutulduğu, yüksek teknolojinin hakim olmak istendiği bir anlayış hakimdir.</a:t>
            </a:r>
          </a:p>
          <a:p>
            <a:pPr marL="342900" indent="-342900">
              <a:buFont typeface="Wingdings" panose="05000000000000000000" pitchFamily="2" charset="2"/>
              <a:buChar char="ü"/>
            </a:pPr>
            <a:endParaRPr lang="tr-TR" sz="2400" dirty="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tr-TR" sz="2400" dirty="0">
                <a:ea typeface="Calibri" panose="020F0502020204030204" pitchFamily="34" charset="0"/>
                <a:cs typeface="Times New Roman" panose="02020603050405020304" pitchFamily="18" charset="0"/>
              </a:rPr>
              <a:t>Genel olarak ülkemizde Marmara Bölgesi başta olmak üzere</a:t>
            </a:r>
            <a:r>
              <a:rPr lang="tr-TR" sz="2400" dirty="0">
                <a:effectLst/>
                <a:ea typeface="Calibri" panose="020F0502020204030204" pitchFamily="34" charset="0"/>
                <a:cs typeface="Times New Roman" panose="02020603050405020304" pitchFamily="18" charset="0"/>
              </a:rPr>
              <a:t> batı illerinde </a:t>
            </a:r>
            <a:r>
              <a:rPr lang="tr-TR" sz="2400" b="1" dirty="0">
                <a:effectLst/>
                <a:ea typeface="Calibri" panose="020F0502020204030204" pitchFamily="34" charset="0"/>
                <a:cs typeface="Times New Roman" panose="02020603050405020304" pitchFamily="18" charset="0"/>
              </a:rPr>
              <a:t>orta-yüksek teknoloji</a:t>
            </a:r>
            <a:r>
              <a:rPr lang="tr-TR" sz="2400" dirty="0">
                <a:effectLst/>
                <a:ea typeface="Calibri" panose="020F0502020204030204" pitchFamily="34" charset="0"/>
                <a:cs typeface="Times New Roman" panose="02020603050405020304" pitchFamily="18" charset="0"/>
              </a:rPr>
              <a:t>, geri kalan illerin büyük kısmında </a:t>
            </a:r>
            <a:r>
              <a:rPr lang="tr-TR" sz="2400" b="1" dirty="0">
                <a:effectLst/>
                <a:ea typeface="Calibri" panose="020F0502020204030204" pitchFamily="34" charset="0"/>
                <a:cs typeface="Times New Roman" panose="02020603050405020304" pitchFamily="18" charset="0"/>
              </a:rPr>
              <a:t>orta ve orta düşük teknoloji, TRC3 Bölgesi’nin de bulunduğu Batman ilinde de düşük teknoloji hakimdir.</a:t>
            </a:r>
          </a:p>
          <a:p>
            <a:pPr marL="342900" indent="-342900">
              <a:buFont typeface="Wingdings" panose="05000000000000000000" pitchFamily="2" charset="2"/>
              <a:buChar char="ü"/>
            </a:pPr>
            <a:endParaRPr lang="tr-TR" sz="2400" dirty="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tr-TR" sz="2400" dirty="0">
                <a:effectLst/>
                <a:ea typeface="Calibri" panose="020F0502020204030204" pitchFamily="34" charset="0"/>
                <a:cs typeface="Times New Roman" panose="02020603050405020304" pitchFamily="18" charset="0"/>
              </a:rPr>
              <a:t>2013 yılı DİKA TRC3  imalat sanayi </a:t>
            </a:r>
            <a:r>
              <a:rPr lang="tr-TR" sz="2400" dirty="0">
                <a:ea typeface="Calibri" panose="020F0502020204030204" pitchFamily="34" charset="0"/>
                <a:cs typeface="Times New Roman" panose="02020603050405020304" pitchFamily="18" charset="0"/>
              </a:rPr>
              <a:t>envanter raporunda </a:t>
            </a:r>
            <a:r>
              <a:rPr lang="tr-TR" sz="2400" dirty="0">
                <a:effectLst/>
                <a:ea typeface="Calibri" panose="020F0502020204030204" pitchFamily="34" charset="0"/>
                <a:cs typeface="Times New Roman" panose="02020603050405020304" pitchFamily="18" charset="0"/>
              </a:rPr>
              <a:t>geleneksel üretim yöntemleri ile üretim yapan, katma değeri yüksek ürünler yerine tarıma dayalı, katma değeri az olan veya doğal kaynakların varlığına bağlı olarak ürünler üreten il olma özelliği Batman için hala güncelliğini korumaktadır.</a:t>
            </a:r>
          </a:p>
          <a:p>
            <a:pPr marL="285750" indent="-285750">
              <a:buFont typeface="Wingdings" panose="05000000000000000000" pitchFamily="2" charset="2"/>
              <a:buChar char="ü"/>
            </a:pPr>
            <a:endParaRPr lang="tr-TR" sz="1700" dirty="0">
              <a:effectLst/>
              <a:ea typeface="Calibri" panose="020F0502020204030204" pitchFamily="34" charset="0"/>
              <a:cs typeface="Times New Roman" panose="02020603050405020304" pitchFamily="18" charset="0"/>
            </a:endParaRPr>
          </a:p>
        </p:txBody>
      </p:sp>
      <p:sp>
        <p:nvSpPr>
          <p:cNvPr id="4" name="Slayt Numarası Yer Tutucusu 3">
            <a:extLst>
              <a:ext uri="{FF2B5EF4-FFF2-40B4-BE49-F238E27FC236}">
                <a16:creationId xmlns:a16="http://schemas.microsoft.com/office/drawing/2014/main" id="{1405D6C4-110C-FD08-7782-9E99238EA52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46</a:t>
            </a:fld>
            <a:endParaRPr lang="tr-TR">
              <a:solidFill>
                <a:srgbClr val="146194">
                  <a:lumMod val="50000"/>
                </a:srgbClr>
              </a:solidFill>
            </a:endParaRPr>
          </a:p>
        </p:txBody>
      </p:sp>
    </p:spTree>
    <p:extLst>
      <p:ext uri="{BB962C8B-B14F-4D97-AF65-F5344CB8AC3E}">
        <p14:creationId xmlns:p14="http://schemas.microsoft.com/office/powerpoint/2010/main" val="1320843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3687753" y="75604"/>
            <a:ext cx="5128334" cy="1107996"/>
          </a:xfrm>
          <a:prstGeom prst="rect">
            <a:avLst/>
          </a:prstGeom>
          <a:noFill/>
        </p:spPr>
        <p:txBody>
          <a:bodyPr wrap="square" rtlCol="0">
            <a:spAutoFit/>
          </a:bodyPr>
          <a:lstStyle/>
          <a:p>
            <a:pPr algn="ct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FİRMALAR İLE  İLGİLİ TESPİT VE ÖNERİLER</a:t>
            </a:r>
            <a:endPar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tr-TR" dirty="0"/>
          </a:p>
        </p:txBody>
      </p:sp>
      <p:sp>
        <p:nvSpPr>
          <p:cNvPr id="3" name="Metin kutusu 2">
            <a:extLst>
              <a:ext uri="{FF2B5EF4-FFF2-40B4-BE49-F238E27FC236}">
                <a16:creationId xmlns:a16="http://schemas.microsoft.com/office/drawing/2014/main" id="{1C3EE6C8-D49D-4DB6-A762-DC5DFACB716E}"/>
              </a:ext>
            </a:extLst>
          </p:cNvPr>
          <p:cNvSpPr txBox="1"/>
          <p:nvPr/>
        </p:nvSpPr>
        <p:spPr>
          <a:xfrm>
            <a:off x="471997" y="887135"/>
            <a:ext cx="10708622" cy="5016758"/>
          </a:xfrm>
          <a:prstGeom prst="rect">
            <a:avLst/>
          </a:prstGeom>
          <a:noFill/>
        </p:spPr>
        <p:txBody>
          <a:bodyPr wrap="square" rtlCol="0">
            <a:spAutoFit/>
          </a:bodyPr>
          <a:lstStyle/>
          <a:p>
            <a:endParaRPr lang="tr-TR" sz="20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tr-TR" sz="2000" dirty="0">
                <a:effectLst/>
                <a:ea typeface="Calibri" panose="020F0502020204030204" pitchFamily="34" charset="0"/>
                <a:cs typeface="Times New Roman" panose="02020603050405020304" pitchFamily="18" charset="0"/>
              </a:rPr>
              <a:t>Sanayici ve çalışan iş gücünün eğitim seviyeleri genelde ilköğretim ve lise düzeyi olmakla beraber yeni </a:t>
            </a:r>
            <a:r>
              <a:rPr lang="tr-TR" sz="2000" dirty="0">
                <a:ea typeface="Calibri" panose="020F0502020204030204" pitchFamily="34" charset="0"/>
                <a:cs typeface="Times New Roman" panose="02020603050405020304" pitchFamily="18" charset="0"/>
              </a:rPr>
              <a:t>üretim prosesleri, işletme, değişen teknolojiye vb.  eğitimlerine katılmamaktadırlar. </a:t>
            </a:r>
          </a:p>
          <a:p>
            <a:pPr marL="285750" indent="-285750" algn="just">
              <a:buFont typeface="Wingdings" panose="05000000000000000000" pitchFamily="2" charset="2"/>
              <a:buChar char="ü"/>
            </a:pPr>
            <a:endParaRPr lang="tr-TR" sz="20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tr-TR" sz="2000" dirty="0">
                <a:effectLst/>
                <a:ea typeface="Calibri" panose="020F0502020204030204" pitchFamily="34" charset="0"/>
                <a:cs typeface="Times New Roman" panose="02020603050405020304" pitchFamily="18" charset="0"/>
              </a:rPr>
              <a:t> Bölgede çalışan işçilerde henüz iş kültürü oluşmamıştır. </a:t>
            </a:r>
          </a:p>
          <a:p>
            <a:pPr marL="285750" indent="-285750" algn="just">
              <a:buFont typeface="Wingdings" panose="05000000000000000000" pitchFamily="2" charset="2"/>
              <a:buChar char="ü"/>
            </a:pPr>
            <a:endParaRPr lang="tr-TR" sz="20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tr-TR" sz="2000" dirty="0">
                <a:effectLst/>
                <a:ea typeface="Calibri" panose="020F0502020204030204" pitchFamily="34" charset="0"/>
                <a:cs typeface="Times New Roman" panose="02020603050405020304" pitchFamily="18" charset="0"/>
              </a:rPr>
              <a:t>Bölge sanayicisi de profesyonel anlamda çalışmamaktadır. Akrabalık bağına göre kurulan şirketlerin (% 48) büyük bir kısmı </a:t>
            </a:r>
            <a:r>
              <a:rPr lang="tr-TR" sz="2000" dirty="0">
                <a:solidFill>
                  <a:srgbClr val="FF0000"/>
                </a:solidFill>
                <a:ea typeface="Calibri" panose="020F0502020204030204" pitchFamily="34" charset="0"/>
                <a:cs typeface="Times New Roman" panose="02020603050405020304" pitchFamily="18" charset="0"/>
              </a:rPr>
              <a:t>aile şirketi </a:t>
            </a:r>
            <a:r>
              <a:rPr lang="tr-TR" sz="2000" dirty="0">
                <a:effectLst/>
                <a:ea typeface="Calibri" panose="020F0502020204030204" pitchFamily="34" charset="0"/>
                <a:cs typeface="Times New Roman" panose="02020603050405020304" pitchFamily="18" charset="0"/>
              </a:rPr>
              <a:t>ve </a:t>
            </a:r>
            <a:r>
              <a:rPr lang="tr-TR" sz="2000" dirty="0">
                <a:solidFill>
                  <a:srgbClr val="FF0000"/>
                </a:solidFill>
                <a:effectLst/>
                <a:ea typeface="Calibri" panose="020F0502020204030204" pitchFamily="34" charset="0"/>
                <a:cs typeface="Times New Roman" panose="02020603050405020304" pitchFamily="18" charset="0"/>
              </a:rPr>
              <a:t>geleneksel yöntemlerle </a:t>
            </a:r>
            <a:r>
              <a:rPr lang="tr-TR" sz="2000" dirty="0">
                <a:effectLst/>
                <a:ea typeface="Calibri" panose="020F0502020204030204" pitchFamily="34" charset="0"/>
                <a:cs typeface="Times New Roman" panose="02020603050405020304" pitchFamily="18" charset="0"/>
              </a:rPr>
              <a:t>yönetilmektedir. </a:t>
            </a:r>
          </a:p>
          <a:p>
            <a:pPr marL="285750" indent="-285750" algn="just">
              <a:buFont typeface="Wingdings" panose="05000000000000000000" pitchFamily="2" charset="2"/>
              <a:buChar char="ü"/>
            </a:pPr>
            <a:endParaRPr lang="tr-TR" sz="20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tr-TR" sz="2000" dirty="0">
                <a:effectLst/>
                <a:ea typeface="Calibri" panose="020F0502020204030204" pitchFamily="34" charset="0"/>
                <a:cs typeface="Times New Roman" panose="02020603050405020304" pitchFamily="18" charset="0"/>
              </a:rPr>
              <a:t>Sanayici üretimini ve satışını tarımdan gelen alışkanlıklar ile yapmaktadır. Profesyonel anlamda pazar araştırması veya maliyet muhasebesi yapmak yerine tahmini veriler ile hem ihracat hem de üretim yapmaktadır. </a:t>
            </a:r>
          </a:p>
          <a:p>
            <a:pPr algn="just"/>
            <a:endParaRPr lang="tr-TR" sz="2000" dirty="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r>
              <a:rPr lang="tr-TR" sz="2000" dirty="0">
                <a:effectLst/>
                <a:ea typeface="Calibri" panose="020F0502020204030204" pitchFamily="34" charset="0"/>
                <a:cs typeface="Times New Roman" panose="02020603050405020304" pitchFamily="18" charset="0"/>
              </a:rPr>
              <a:t>Firmaların; kurumsallaşma, markalaşma, e-ticaret, </a:t>
            </a:r>
            <a:r>
              <a:rPr lang="tr-TR" sz="2000" dirty="0">
                <a:solidFill>
                  <a:srgbClr val="FF0000"/>
                </a:solidFill>
                <a:effectLst/>
                <a:ea typeface="Calibri" panose="020F0502020204030204" pitchFamily="34" charset="0"/>
                <a:cs typeface="Times New Roman" panose="02020603050405020304" pitchFamily="18" charset="0"/>
              </a:rPr>
              <a:t>profesyonel yöneticiler </a:t>
            </a:r>
            <a:r>
              <a:rPr lang="tr-TR" sz="2000" dirty="0">
                <a:effectLst/>
                <a:ea typeface="Calibri" panose="020F0502020204030204" pitchFamily="34" charset="0"/>
                <a:cs typeface="Times New Roman" panose="02020603050405020304" pitchFamily="18" charset="0"/>
              </a:rPr>
              <a:t>tarafından yönetilmesi konularında firma gelişimi için adımlar atılmalıdır.</a:t>
            </a:r>
          </a:p>
          <a:p>
            <a:pPr algn="just"/>
            <a:endParaRPr lang="tr-TR" sz="2000" dirty="0">
              <a:effectLst/>
              <a:ea typeface="Calibri" panose="020F0502020204030204" pitchFamily="34" charset="0"/>
              <a:cs typeface="Times New Roman" panose="02020603050405020304" pitchFamily="18" charset="0"/>
            </a:endParaRPr>
          </a:p>
        </p:txBody>
      </p:sp>
      <p:sp>
        <p:nvSpPr>
          <p:cNvPr id="4" name="Slayt Numarası Yer Tutucusu 3">
            <a:extLst>
              <a:ext uri="{FF2B5EF4-FFF2-40B4-BE49-F238E27FC236}">
                <a16:creationId xmlns:a16="http://schemas.microsoft.com/office/drawing/2014/main" id="{1405D6C4-110C-FD08-7782-9E99238EA52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47</a:t>
            </a:fld>
            <a:endParaRPr lang="tr-TR">
              <a:solidFill>
                <a:srgbClr val="146194">
                  <a:lumMod val="50000"/>
                </a:srgbClr>
              </a:solidFill>
            </a:endParaRPr>
          </a:p>
        </p:txBody>
      </p:sp>
    </p:spTree>
    <p:extLst>
      <p:ext uri="{BB962C8B-B14F-4D97-AF65-F5344CB8AC3E}">
        <p14:creationId xmlns:p14="http://schemas.microsoft.com/office/powerpoint/2010/main" val="398203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45A639D9-BC59-4F92-AA20-D45501319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2875883" cy="768503"/>
          </a:xfrm>
          <a:prstGeom prst="rect">
            <a:avLst/>
          </a:prstGeom>
          <a:effectLst/>
        </p:spPr>
      </p:pic>
      <p:sp>
        <p:nvSpPr>
          <p:cNvPr id="2" name="Metin kutusu 1">
            <a:extLst>
              <a:ext uri="{FF2B5EF4-FFF2-40B4-BE49-F238E27FC236}">
                <a16:creationId xmlns:a16="http://schemas.microsoft.com/office/drawing/2014/main" id="{30EF7200-28E2-4519-B7A5-F7527585E4C1}"/>
              </a:ext>
            </a:extLst>
          </p:cNvPr>
          <p:cNvSpPr txBox="1"/>
          <p:nvPr/>
        </p:nvSpPr>
        <p:spPr>
          <a:xfrm>
            <a:off x="3566983" y="34215"/>
            <a:ext cx="5939326" cy="1107996"/>
          </a:xfrm>
          <a:prstGeom prst="rect">
            <a:avLst/>
          </a:prstGeom>
          <a:noFill/>
        </p:spPr>
        <p:txBody>
          <a:bodyPr wrap="square" rtlCol="0">
            <a:spAutoFit/>
          </a:bodyPr>
          <a:lstStyle/>
          <a:p>
            <a:pPr algn="ctr"/>
            <a:r>
              <a:rPr lang="tr-TR"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MESLEKİ EĞİTİM İLE İLGİLİ TESPİT VE ÖNERİLER</a:t>
            </a:r>
            <a:endParaRPr lang="tr-T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tr-TR" dirty="0"/>
          </a:p>
        </p:txBody>
      </p:sp>
      <p:sp>
        <p:nvSpPr>
          <p:cNvPr id="3" name="Metin kutusu 2">
            <a:extLst>
              <a:ext uri="{FF2B5EF4-FFF2-40B4-BE49-F238E27FC236}">
                <a16:creationId xmlns:a16="http://schemas.microsoft.com/office/drawing/2014/main" id="{1C3EE6C8-D49D-4DB6-A762-DC5DFACB716E}"/>
              </a:ext>
            </a:extLst>
          </p:cNvPr>
          <p:cNvSpPr txBox="1"/>
          <p:nvPr/>
        </p:nvSpPr>
        <p:spPr>
          <a:xfrm>
            <a:off x="471996" y="1142211"/>
            <a:ext cx="11415203" cy="5016758"/>
          </a:xfrm>
          <a:prstGeom prst="rect">
            <a:avLst/>
          </a:prstGeom>
          <a:noFill/>
        </p:spPr>
        <p:txBody>
          <a:bodyPr wrap="square" rtlCol="0">
            <a:spAutoFit/>
          </a:bodyPr>
          <a:lstStyle/>
          <a:p>
            <a:pPr marL="342900" indent="-342900">
              <a:buFont typeface="Wingdings" panose="05000000000000000000" pitchFamily="2" charset="2"/>
              <a:buChar char="ü"/>
            </a:pPr>
            <a:r>
              <a:rPr lang="tr-TR" sz="2200" dirty="0">
                <a:latin typeface="Times New Roman" panose="02020603050405020304" pitchFamily="18" charset="0"/>
                <a:cs typeface="Times New Roman" panose="02020603050405020304" pitchFamily="18" charset="0"/>
              </a:rPr>
              <a:t>Mesleki teknik anadolu liselerinin kamuoyu algısının pozitif yönde değişimi için projelere ihtiyaç vardır. </a:t>
            </a:r>
          </a:p>
          <a:p>
            <a:pPr marL="342900" indent="-342900">
              <a:buFont typeface="Wingdings" panose="05000000000000000000" pitchFamily="2" charset="2"/>
              <a:buChar char="ü"/>
            </a:pPr>
            <a:endParaRPr lang="tr-TR" sz="22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tr-TR" sz="2200" dirty="0"/>
              <a:t>Temel önceliğimiz: mesleki ve teknik eğitimi yerel, ulusal ve uluslararası iş piyasalarının beklentilerine uygun gençlerimize gerekli bilgi, beceri ve yetkinliği kazandırmaktır. Böylece işveren ve sanayi, aramış olduğu nitelikli personeli bulur.  Diğer taraftan teknisyen de ( meslek lisesi mezunu) okuduğu bölümde istihdam edilmiş olur.</a:t>
            </a:r>
          </a:p>
          <a:p>
            <a:pPr marL="342900" indent="-342900">
              <a:buFont typeface="Wingdings" panose="05000000000000000000" pitchFamily="2" charset="2"/>
              <a:buChar char="ü"/>
            </a:pPr>
            <a:endParaRPr lang="tr-TR" sz="2200" b="1" dirty="0">
              <a:solidFill>
                <a:srgbClr val="FF000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tr-TR" sz="2200" b="1" dirty="0">
                <a:solidFill>
                  <a:srgbClr val="FF0000"/>
                </a:solidFill>
                <a:ea typeface="Calibri" panose="020F0502020204030204" pitchFamily="34" charset="0"/>
                <a:cs typeface="Times New Roman" panose="02020603050405020304" pitchFamily="18" charset="0"/>
              </a:rPr>
              <a:t>Örnek Proje : </a:t>
            </a:r>
            <a:r>
              <a:rPr lang="tr-TR" sz="2200" dirty="0">
                <a:ea typeface="Calibri" panose="020F0502020204030204" pitchFamily="34" charset="0"/>
                <a:cs typeface="Times New Roman" panose="02020603050405020304" pitchFamily="18" charset="0"/>
              </a:rPr>
              <a:t>Mesleki teknik anadolu  liseleri, ildeki resmi kurumların elektrik, bilişim, tesisat vb. hizmetlerini vermelidir. Yapılacak protokoller marifetiyle  hem öğrenci gerçek bir uygulama alanı bulur  hem de kurum bu hizmetler için ihaleye çıkmadan  hızlı ve şeffaf  hizmet almış olur.</a:t>
            </a:r>
            <a:endParaRPr lang="tr-TR" sz="2200" dirty="0">
              <a:effectLs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tr-TR" sz="2000" dirty="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ü"/>
            </a:pPr>
            <a:endParaRPr lang="tr-TR" sz="2000" dirty="0">
              <a:effectLst/>
              <a:ea typeface="Calibri" panose="020F0502020204030204" pitchFamily="34" charset="0"/>
              <a:cs typeface="Times New Roman" panose="02020603050405020304" pitchFamily="18" charset="0"/>
            </a:endParaRPr>
          </a:p>
          <a:p>
            <a:pPr algn="just"/>
            <a:endParaRPr lang="tr-TR" sz="2000" dirty="0">
              <a:effectLst/>
              <a:ea typeface="Calibri" panose="020F0502020204030204" pitchFamily="34" charset="0"/>
              <a:cs typeface="Times New Roman" panose="02020603050405020304" pitchFamily="18" charset="0"/>
            </a:endParaRPr>
          </a:p>
          <a:p>
            <a:endParaRPr lang="tr-TR" dirty="0"/>
          </a:p>
        </p:txBody>
      </p:sp>
      <p:sp>
        <p:nvSpPr>
          <p:cNvPr id="4" name="Slayt Numarası Yer Tutucusu 3">
            <a:extLst>
              <a:ext uri="{FF2B5EF4-FFF2-40B4-BE49-F238E27FC236}">
                <a16:creationId xmlns:a16="http://schemas.microsoft.com/office/drawing/2014/main" id="{1405D6C4-110C-FD08-7782-9E99238EA52B}"/>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48</a:t>
            </a:fld>
            <a:endParaRPr lang="tr-TR">
              <a:solidFill>
                <a:srgbClr val="146194">
                  <a:lumMod val="50000"/>
                </a:srgbClr>
              </a:solidFill>
            </a:endParaRPr>
          </a:p>
        </p:txBody>
      </p:sp>
    </p:spTree>
    <p:extLst>
      <p:ext uri="{BB962C8B-B14F-4D97-AF65-F5344CB8AC3E}">
        <p14:creationId xmlns:p14="http://schemas.microsoft.com/office/powerpoint/2010/main" val="376446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D2328290-41BF-F601-C132-842AEFBDE04B}"/>
              </a:ext>
            </a:extLst>
          </p:cNvPr>
          <p:cNvPicPr>
            <a:picLocks noChangeAspect="1"/>
          </p:cNvPicPr>
          <p:nvPr/>
        </p:nvPicPr>
        <p:blipFill>
          <a:blip r:embed="rId3"/>
          <a:stretch>
            <a:fillRect/>
          </a:stretch>
        </p:blipFill>
        <p:spPr>
          <a:xfrm>
            <a:off x="502986" y="238772"/>
            <a:ext cx="3005588" cy="3017782"/>
          </a:xfrm>
          <a:prstGeom prst="rect">
            <a:avLst/>
          </a:prstGeom>
        </p:spPr>
      </p:pic>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1CF334-2D5C-4859-84A6-CA7E6E43FAEB}" type="slidenum">
              <a:rPr kumimoji="0" lang="tr-TR"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Metin kutusu 7"/>
          <p:cNvSpPr txBox="1"/>
          <p:nvPr/>
        </p:nvSpPr>
        <p:spPr>
          <a:xfrm>
            <a:off x="2643551" y="5243153"/>
            <a:ext cx="4983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 [  Necmettin Erbakan Meslek Lisesi  ]</a:t>
            </a:r>
          </a:p>
        </p:txBody>
      </p:sp>
      <p:sp>
        <p:nvSpPr>
          <p:cNvPr id="15" name="Metin kutusu 14">
            <a:extLst>
              <a:ext uri="{FF2B5EF4-FFF2-40B4-BE49-F238E27FC236}">
                <a16:creationId xmlns:a16="http://schemas.microsoft.com/office/drawing/2014/main" id="{4520A67F-B79C-B76E-F2BB-6E1532BADD36}"/>
              </a:ext>
            </a:extLst>
          </p:cNvPr>
          <p:cNvSpPr txBox="1"/>
          <p:nvPr/>
        </p:nvSpPr>
        <p:spPr>
          <a:xfrm>
            <a:off x="3965419" y="1156459"/>
            <a:ext cx="6671186" cy="68480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Calibri" panose="020F0502020204030204" pitchFamily="34" charset="0"/>
              </a:rPr>
              <a:t>T E Ş E K </a:t>
            </a:r>
            <a:r>
              <a:rPr kumimoji="0" lang="tr-TR" sz="2800" b="1" i="0" u="none" strike="noStrike" kern="1200" cap="none" spc="0" normalizeH="0" baseline="0" noProof="0" dirty="0" err="1">
                <a:ln>
                  <a:noFill/>
                </a:ln>
                <a:solidFill>
                  <a:prstClr val="white"/>
                </a:solidFill>
                <a:effectLst/>
                <a:uLnTx/>
                <a:uFillTx/>
                <a:latin typeface="Microsoft YaHei" panose="020B0503020204020204" pitchFamily="34" charset="-122"/>
                <a:ea typeface="Microsoft YaHei" panose="020B0503020204020204" pitchFamily="34" charset="-122"/>
                <a:cs typeface="Calibri" panose="020F0502020204030204" pitchFamily="34" charset="0"/>
              </a:rPr>
              <a:t>K</a:t>
            </a:r>
            <a:r>
              <a:rPr kumimoji="0" lang="tr-TR"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Calibri" panose="020F0502020204030204" pitchFamily="34" charset="0"/>
              </a:rPr>
              <a:t> Ü R L E R </a:t>
            </a:r>
          </a:p>
        </p:txBody>
      </p:sp>
      <p:sp>
        <p:nvSpPr>
          <p:cNvPr id="10" name="Metin kutusu 9">
            <a:extLst>
              <a:ext uri="{FF2B5EF4-FFF2-40B4-BE49-F238E27FC236}">
                <a16:creationId xmlns:a16="http://schemas.microsoft.com/office/drawing/2014/main" id="{097B4600-55F8-C896-241A-FCB6FF4B0D9A}"/>
              </a:ext>
            </a:extLst>
          </p:cNvPr>
          <p:cNvSpPr txBox="1"/>
          <p:nvPr/>
        </p:nvSpPr>
        <p:spPr>
          <a:xfrm>
            <a:off x="676001" y="4924681"/>
            <a:ext cx="11110510" cy="830997"/>
          </a:xfrm>
          <a:prstGeom prst="rect">
            <a:avLst/>
          </a:prstGeom>
          <a:noFill/>
        </p:spPr>
        <p:txBody>
          <a:bodyPr wrap="square" rtlCol="0">
            <a:spAutoFit/>
          </a:bodyPr>
          <a:lstStyle/>
          <a:p>
            <a:r>
              <a:rPr lang="tr-TR" sz="2000" dirty="0">
                <a:solidFill>
                  <a:srgbClr val="002060"/>
                </a:solidFill>
              </a:rPr>
              <a:t>Çalıştayda alınan kararların güncel takibi için    </a:t>
            </a:r>
            <a:r>
              <a:rPr lang="tr-TR" sz="2800" dirty="0">
                <a:solidFill>
                  <a:srgbClr val="FF0000"/>
                </a:solidFill>
                <a:hlinkClick r:id="rId4"/>
              </a:rPr>
              <a:t>https://www.batmanmeslekiegitimcalistayi.org</a:t>
            </a:r>
            <a:endParaRPr lang="tr-TR" sz="2800" dirty="0">
              <a:solidFill>
                <a:srgbClr val="FF0000"/>
              </a:solidFill>
            </a:endParaRPr>
          </a:p>
        </p:txBody>
      </p:sp>
      <p:pic>
        <p:nvPicPr>
          <p:cNvPr id="10242" name="Picture 2" descr="Imleç Tıklama Simgesi Yeşil Vektör, Sembol, Arayüz, Simge PNG Resim ve  çizimi ücretsiz Indirmek Için Arka Plan Ile">
            <a:extLst>
              <a:ext uri="{FF2B5EF4-FFF2-40B4-BE49-F238E27FC236}">
                <a16:creationId xmlns:a16="http://schemas.microsoft.com/office/drawing/2014/main" id="{0EF512BB-21C2-4314-F067-D3A7534C0B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6555" y="5672141"/>
            <a:ext cx="726906" cy="72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76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53"/>
            <a:ext cx="3721994" cy="949864"/>
          </a:xfrm>
          <a:prstGeom prst="rect">
            <a:avLst/>
          </a:prstGeom>
          <a:effectLst/>
        </p:spPr>
      </p:pic>
      <p:sp>
        <p:nvSpPr>
          <p:cNvPr id="5" name="Metin kutusu 4">
            <a:extLst>
              <a:ext uri="{FF2B5EF4-FFF2-40B4-BE49-F238E27FC236}">
                <a16:creationId xmlns:a16="http://schemas.microsoft.com/office/drawing/2014/main" id="{E69C5A77-C937-41BC-A373-0DF7F3CA23E4}"/>
              </a:ext>
            </a:extLst>
          </p:cNvPr>
          <p:cNvSpPr txBox="1"/>
          <p:nvPr/>
        </p:nvSpPr>
        <p:spPr>
          <a:xfrm>
            <a:off x="10093349" y="6558054"/>
            <a:ext cx="2098651" cy="230832"/>
          </a:xfrm>
          <a:prstGeom prst="rect">
            <a:avLst/>
          </a:prstGeom>
          <a:noFill/>
        </p:spPr>
        <p:txBody>
          <a:bodyPr wrap="none" rtlCol="0">
            <a:spAutoFit/>
          </a:bodyPr>
          <a:lstStyle/>
          <a:p>
            <a:r>
              <a:rPr lang="tr-TR" sz="900" dirty="0"/>
              <a:t>https://ourworldindata.org/urbanization</a:t>
            </a:r>
          </a:p>
        </p:txBody>
      </p:sp>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4" name="Metin kutusu 3">
            <a:extLst>
              <a:ext uri="{FF2B5EF4-FFF2-40B4-BE49-F238E27FC236}">
                <a16:creationId xmlns:a16="http://schemas.microsoft.com/office/drawing/2014/main" id="{2D95B6B7-9C85-BEE2-6F1F-C424A5A20E86}"/>
              </a:ext>
            </a:extLst>
          </p:cNvPr>
          <p:cNvSpPr txBox="1"/>
          <p:nvPr/>
        </p:nvSpPr>
        <p:spPr>
          <a:xfrm>
            <a:off x="1826122" y="1036621"/>
            <a:ext cx="6754678" cy="2154436"/>
          </a:xfrm>
          <a:prstGeom prst="rect">
            <a:avLst/>
          </a:prstGeom>
          <a:noFill/>
        </p:spPr>
        <p:txBody>
          <a:bodyPr wrap="square" rtlCol="0">
            <a:spAutoFit/>
          </a:bodyPr>
          <a:lstStyle/>
          <a:p>
            <a:pPr algn="ctr"/>
            <a:r>
              <a:rPr lang="tr-TR" sz="4000" dirty="0"/>
              <a:t>MESLEKİ EĞİTİM</a:t>
            </a:r>
          </a:p>
          <a:p>
            <a:pPr algn="ctr"/>
            <a:r>
              <a:rPr lang="tr-TR" sz="4000" dirty="0"/>
              <a:t> </a:t>
            </a:r>
            <a:r>
              <a:rPr lang="tr-TR" sz="4000" dirty="0">
                <a:latin typeface="Algerian" panose="04020705040A02060702" pitchFamily="82" charset="0"/>
              </a:rPr>
              <a:t>İLE</a:t>
            </a:r>
          </a:p>
          <a:p>
            <a:pPr algn="ctr"/>
            <a:r>
              <a:rPr lang="tr-TR" sz="4000" dirty="0"/>
              <a:t> </a:t>
            </a:r>
            <a:r>
              <a:rPr lang="tr-TR" sz="5400" dirty="0">
                <a:latin typeface="Bauhaus 93" panose="04030905020B02020C02" pitchFamily="82" charset="0"/>
              </a:rPr>
              <a:t>GÜÇLÜ  GELECEK</a:t>
            </a:r>
            <a:endParaRPr lang="tr-TR" sz="2400" dirty="0">
              <a:latin typeface="Bauhaus 93" panose="04030905020B02020C02" pitchFamily="82" charset="0"/>
            </a:endParaRPr>
          </a:p>
        </p:txBody>
      </p:sp>
      <p:pic>
        <p:nvPicPr>
          <p:cNvPr id="8" name="Resim 7">
            <a:extLst>
              <a:ext uri="{FF2B5EF4-FFF2-40B4-BE49-F238E27FC236}">
                <a16:creationId xmlns:a16="http://schemas.microsoft.com/office/drawing/2014/main" id="{6DD610AF-9C0E-4877-A674-F7DD94A41CD2}"/>
              </a:ext>
            </a:extLst>
          </p:cNvPr>
          <p:cNvPicPr>
            <a:picLocks noChangeAspect="1"/>
          </p:cNvPicPr>
          <p:nvPr/>
        </p:nvPicPr>
        <p:blipFill>
          <a:blip r:embed="rId3"/>
          <a:stretch>
            <a:fillRect/>
          </a:stretch>
        </p:blipFill>
        <p:spPr>
          <a:xfrm>
            <a:off x="0" y="3050772"/>
            <a:ext cx="12192000" cy="3843268"/>
          </a:xfrm>
          <a:prstGeom prst="rect">
            <a:avLst/>
          </a:prstGeom>
        </p:spPr>
      </p:pic>
      <p:sp>
        <p:nvSpPr>
          <p:cNvPr id="12" name="Slayt Numarası Yer Tutucusu 11">
            <a:extLst>
              <a:ext uri="{FF2B5EF4-FFF2-40B4-BE49-F238E27FC236}">
                <a16:creationId xmlns:a16="http://schemas.microsoft.com/office/drawing/2014/main" id="{8EC4741D-8346-4E4A-64CC-4393C4504775}"/>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5</a:t>
            </a:fld>
            <a:endParaRPr lang="tr-TR">
              <a:solidFill>
                <a:srgbClr val="146194">
                  <a:lumMod val="50000"/>
                </a:srgbClr>
              </a:solidFill>
            </a:endParaRPr>
          </a:p>
        </p:txBody>
      </p:sp>
      <p:sp>
        <p:nvSpPr>
          <p:cNvPr id="6" name="Metin kutusu 5"/>
          <p:cNvSpPr txBox="1"/>
          <p:nvPr/>
        </p:nvSpPr>
        <p:spPr>
          <a:xfrm>
            <a:off x="5014640" y="183793"/>
            <a:ext cx="3566160" cy="523220"/>
          </a:xfrm>
          <a:prstGeom prst="rect">
            <a:avLst/>
          </a:prstGeom>
          <a:noFill/>
        </p:spPr>
        <p:txBody>
          <a:bodyPr wrap="square" rtlCol="0">
            <a:spAutoFit/>
          </a:bodyPr>
          <a:lstStyle/>
          <a:p>
            <a:r>
              <a:rPr lang="tr-TR" sz="2800" dirty="0">
                <a:solidFill>
                  <a:schemeClr val="bg1"/>
                </a:solidFill>
                <a:effectLst>
                  <a:outerShdw blurRad="38100" dist="38100" dir="2700000" algn="tl">
                    <a:srgbClr val="000000">
                      <a:alpha val="43137"/>
                    </a:srgbClr>
                  </a:outerShdw>
                </a:effectLst>
              </a:rPr>
              <a:t>ŞİARIMIZ</a:t>
            </a:r>
          </a:p>
        </p:txBody>
      </p:sp>
    </p:spTree>
    <p:extLst>
      <p:ext uri="{BB962C8B-B14F-4D97-AF65-F5344CB8AC3E}">
        <p14:creationId xmlns:p14="http://schemas.microsoft.com/office/powerpoint/2010/main" val="4118748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374265" cy="901682"/>
          </a:xfrm>
          <a:prstGeom prst="rect">
            <a:avLst/>
          </a:prstGeom>
          <a:effectLst/>
        </p:spPr>
      </p:pic>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3" name="Metin kutusu 2">
            <a:extLst>
              <a:ext uri="{FF2B5EF4-FFF2-40B4-BE49-F238E27FC236}">
                <a16:creationId xmlns:a16="http://schemas.microsoft.com/office/drawing/2014/main" id="{20739A4E-47EE-97C2-8FEC-B0314E9842B4}"/>
              </a:ext>
            </a:extLst>
          </p:cNvPr>
          <p:cNvSpPr txBox="1"/>
          <p:nvPr/>
        </p:nvSpPr>
        <p:spPr>
          <a:xfrm>
            <a:off x="4229449" y="187633"/>
            <a:ext cx="3733101" cy="461665"/>
          </a:xfrm>
          <a:prstGeom prst="rect">
            <a:avLst/>
          </a:prstGeom>
          <a:noFill/>
        </p:spPr>
        <p:txBody>
          <a:bodyPr wrap="square" rtlCol="0">
            <a:spAutoFit/>
          </a:bodyPr>
          <a:lstStyle/>
          <a:p>
            <a:r>
              <a:rPr lang="tr-TR" sz="2400" b="1" dirty="0">
                <a:solidFill>
                  <a:schemeClr val="bg1"/>
                </a:solidFill>
                <a:effectLst>
                  <a:outerShdw blurRad="38100" dist="38100" dir="2700000" algn="tl">
                    <a:srgbClr val="000000">
                      <a:alpha val="43137"/>
                    </a:srgbClr>
                  </a:outerShdw>
                </a:effectLst>
              </a:rPr>
              <a:t>ÇALIŞTAYIN AMAÇLARI -1</a:t>
            </a:r>
          </a:p>
        </p:txBody>
      </p:sp>
      <p:sp>
        <p:nvSpPr>
          <p:cNvPr id="6" name="Slayt Numarası Yer Tutucusu 5">
            <a:extLst>
              <a:ext uri="{FF2B5EF4-FFF2-40B4-BE49-F238E27FC236}">
                <a16:creationId xmlns:a16="http://schemas.microsoft.com/office/drawing/2014/main" id="{851ABC1C-3418-BB95-6BD6-3E02C9CAE26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6</a:t>
            </a:fld>
            <a:endParaRPr lang="tr-TR">
              <a:solidFill>
                <a:srgbClr val="146194">
                  <a:lumMod val="50000"/>
                </a:srgbClr>
              </a:solidFill>
            </a:endParaRPr>
          </a:p>
        </p:txBody>
      </p:sp>
      <p:sp>
        <p:nvSpPr>
          <p:cNvPr id="4" name="Metin kutusu 3">
            <a:extLst>
              <a:ext uri="{FF2B5EF4-FFF2-40B4-BE49-F238E27FC236}">
                <a16:creationId xmlns:a16="http://schemas.microsoft.com/office/drawing/2014/main" id="{D92AF540-4C0B-5F83-19C0-9B9D1C99616A}"/>
              </a:ext>
            </a:extLst>
          </p:cNvPr>
          <p:cNvSpPr txBox="1"/>
          <p:nvPr/>
        </p:nvSpPr>
        <p:spPr>
          <a:xfrm>
            <a:off x="176439" y="556349"/>
            <a:ext cx="8106020" cy="6924973"/>
          </a:xfrm>
          <a:prstGeom prst="rect">
            <a:avLst/>
          </a:prstGeom>
          <a:noFill/>
        </p:spPr>
        <p:txBody>
          <a:bodyPr wrap="square" rtlCol="0">
            <a:spAutoFit/>
          </a:bodyPr>
          <a:lstStyle/>
          <a:p>
            <a:pPr marL="449580" algn="just" hangingPunct="0"/>
            <a:r>
              <a:rPr lang="tr-TR"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Türkiye Yüzyıl'ında, mesleki eğitim ile iş dünyası arasında bir platform kurulması elzemdir. Mesleki ve teknik eğitimin amaçlarından biri de iş dünyasındaki sektörlere nitelikli </a:t>
            </a:r>
            <a:r>
              <a:rPr lang="tr-TR"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teknisyen</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ve </a:t>
            </a:r>
            <a:r>
              <a:rPr lang="tr-TR"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girişimciler</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kazandırmaktır.</a:t>
            </a:r>
          </a:p>
          <a:p>
            <a:pPr marL="342900" lvl="0" indent="-342900" algn="just" hangingPunct="0">
              <a:buFont typeface="+mj-lt"/>
              <a:buAutoNum type="arabicParenR"/>
            </a:pPr>
            <a:endParaRPr lang="tr-T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Büyükşehir olma yolunda ilerleyen Batmanın; Ortadoğu pazarlarına yakınlığı, güvenli yatırımı, mevcut potansiyeli, bilgi odaklı, üreten, geliştiren, modern teknolojiyi takip eden, sürdürülebilir  katma değeri yüksek üretimleri  esas alan bir sanayi kenti olma yolunda gelişme göstermesi çalıştayın amaçlarındandır. </a:t>
            </a:r>
          </a:p>
          <a:p>
            <a:pPr lvl="0" algn="just" hangingPunct="0"/>
            <a:endParaRPr lang="tr-TR"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Genç, dinamik, girişimci bir nüfusa sahip olan ilimizin bu yüksek </a:t>
            </a:r>
            <a:r>
              <a:rPr lang="tr-TR"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sinerjisini </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mesleki eğitimle harmanlayıp üretimi tüketimden fazla olan bir il olma hedefini gerçekleştirmek çalıştayımızın amaçlarındandır.</a:t>
            </a:r>
            <a:endParaRPr lang="tr-TR" sz="2400" dirty="0">
              <a:effectLst/>
              <a:latin typeface="Arial" panose="020B0604020202020204" pitchFamily="34" charset="0"/>
              <a:ea typeface="Times New Roman" panose="02020603050405020304" pitchFamily="18" charset="0"/>
              <a:cs typeface="Times New Roman" panose="02020603050405020304" pitchFamily="18" charset="0"/>
            </a:endParaRPr>
          </a:p>
          <a:p>
            <a:pPr lvl="0" algn="just" hangingPunct="0"/>
            <a:endParaRPr lang="tr-T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tr-TR" dirty="0"/>
          </a:p>
        </p:txBody>
      </p:sp>
      <p:pic>
        <p:nvPicPr>
          <p:cNvPr id="8" name="Resim 7">
            <a:extLst>
              <a:ext uri="{FF2B5EF4-FFF2-40B4-BE49-F238E27FC236}">
                <a16:creationId xmlns:a16="http://schemas.microsoft.com/office/drawing/2014/main" id="{DADB4A0C-C6C6-EB21-BD8A-81A048935915}"/>
              </a:ext>
            </a:extLst>
          </p:cNvPr>
          <p:cNvPicPr>
            <a:picLocks noChangeAspect="1"/>
          </p:cNvPicPr>
          <p:nvPr/>
        </p:nvPicPr>
        <p:blipFill>
          <a:blip r:embed="rId3"/>
          <a:stretch>
            <a:fillRect/>
          </a:stretch>
        </p:blipFill>
        <p:spPr>
          <a:xfrm>
            <a:off x="8610600" y="2568592"/>
            <a:ext cx="3371821" cy="2350974"/>
          </a:xfrm>
          <a:prstGeom prst="rect">
            <a:avLst/>
          </a:prstGeom>
          <a:effectLst>
            <a:glow rad="215900">
              <a:srgbClr val="FF0000">
                <a:alpha val="60000"/>
              </a:srgbClr>
            </a:glow>
          </a:effectLst>
        </p:spPr>
      </p:pic>
    </p:spTree>
    <p:extLst>
      <p:ext uri="{BB962C8B-B14F-4D97-AF65-F5344CB8AC3E}">
        <p14:creationId xmlns:p14="http://schemas.microsoft.com/office/powerpoint/2010/main" val="1869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3581398" cy="957033"/>
          </a:xfrm>
          <a:prstGeom prst="rect">
            <a:avLst/>
          </a:prstGeom>
          <a:effectLst/>
        </p:spPr>
      </p:pic>
      <p:sp>
        <p:nvSpPr>
          <p:cNvPr id="2" name="Metin kutusu 1">
            <a:extLst>
              <a:ext uri="{FF2B5EF4-FFF2-40B4-BE49-F238E27FC236}">
                <a16:creationId xmlns:a16="http://schemas.microsoft.com/office/drawing/2014/main" id="{5460EE7A-32F4-102B-D593-60E24C3D6EFB}"/>
              </a:ext>
            </a:extLst>
          </p:cNvPr>
          <p:cNvSpPr txBox="1"/>
          <p:nvPr/>
        </p:nvSpPr>
        <p:spPr>
          <a:xfrm>
            <a:off x="2052625" y="2153094"/>
            <a:ext cx="5595457" cy="830997"/>
          </a:xfrm>
          <a:prstGeom prst="rect">
            <a:avLst/>
          </a:prstGeom>
          <a:noFill/>
        </p:spPr>
        <p:txBody>
          <a:bodyPr wrap="square" rtlCol="0">
            <a:spAutoFit/>
          </a:bodyPr>
          <a:lstStyle/>
          <a:p>
            <a:endParaRPr lang="tr-TR" sz="4800" dirty="0"/>
          </a:p>
        </p:txBody>
      </p:sp>
      <p:sp>
        <p:nvSpPr>
          <p:cNvPr id="3" name="Metin kutusu 2">
            <a:extLst>
              <a:ext uri="{FF2B5EF4-FFF2-40B4-BE49-F238E27FC236}">
                <a16:creationId xmlns:a16="http://schemas.microsoft.com/office/drawing/2014/main" id="{20739A4E-47EE-97C2-8FEC-B0314E9842B4}"/>
              </a:ext>
            </a:extLst>
          </p:cNvPr>
          <p:cNvSpPr txBox="1"/>
          <p:nvPr/>
        </p:nvSpPr>
        <p:spPr>
          <a:xfrm>
            <a:off x="4229449" y="187633"/>
            <a:ext cx="3733101" cy="461665"/>
          </a:xfrm>
          <a:prstGeom prst="rect">
            <a:avLst/>
          </a:prstGeom>
          <a:noFill/>
        </p:spPr>
        <p:txBody>
          <a:bodyPr wrap="square" rtlCol="0">
            <a:spAutoFit/>
          </a:bodyPr>
          <a:lstStyle/>
          <a:p>
            <a:r>
              <a:rPr lang="tr-TR" sz="2400" b="1" dirty="0">
                <a:solidFill>
                  <a:schemeClr val="bg1"/>
                </a:solidFill>
                <a:effectLst>
                  <a:outerShdw blurRad="38100" dist="38100" dir="2700000" algn="tl">
                    <a:srgbClr val="000000">
                      <a:alpha val="43137"/>
                    </a:srgbClr>
                  </a:outerShdw>
                </a:effectLst>
              </a:rPr>
              <a:t>ÇALIŞTAYIN AMAÇLARI -2</a:t>
            </a:r>
          </a:p>
        </p:txBody>
      </p:sp>
      <p:sp>
        <p:nvSpPr>
          <p:cNvPr id="6" name="Slayt Numarası Yer Tutucusu 5">
            <a:extLst>
              <a:ext uri="{FF2B5EF4-FFF2-40B4-BE49-F238E27FC236}">
                <a16:creationId xmlns:a16="http://schemas.microsoft.com/office/drawing/2014/main" id="{851ABC1C-3418-BB95-6BD6-3E02C9CAE26E}"/>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7</a:t>
            </a:fld>
            <a:endParaRPr lang="tr-TR">
              <a:solidFill>
                <a:srgbClr val="146194">
                  <a:lumMod val="50000"/>
                </a:srgbClr>
              </a:solidFill>
            </a:endParaRPr>
          </a:p>
        </p:txBody>
      </p:sp>
      <p:sp>
        <p:nvSpPr>
          <p:cNvPr id="4" name="Metin kutusu 3">
            <a:extLst>
              <a:ext uri="{FF2B5EF4-FFF2-40B4-BE49-F238E27FC236}">
                <a16:creationId xmlns:a16="http://schemas.microsoft.com/office/drawing/2014/main" id="{D92AF540-4C0B-5F83-19C0-9B9D1C99616A}"/>
              </a:ext>
            </a:extLst>
          </p:cNvPr>
          <p:cNvSpPr txBox="1"/>
          <p:nvPr/>
        </p:nvSpPr>
        <p:spPr>
          <a:xfrm>
            <a:off x="0" y="991248"/>
            <a:ext cx="7806974" cy="6801862"/>
          </a:xfrm>
          <a:prstGeom prst="rect">
            <a:avLst/>
          </a:prstGeom>
          <a:noFill/>
        </p:spPr>
        <p:txBody>
          <a:bodyPr wrap="square" rtlCol="0">
            <a:spAutoFit/>
          </a:bodyPr>
          <a:lstStyle/>
          <a:p>
            <a:pPr marL="449580" algn="just" hangingPunct="0"/>
            <a:r>
              <a:rPr lang="tr-TR"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tr-T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Eğitim-İstihdam İlişkisini Güçlendirme </a:t>
            </a:r>
            <a:r>
              <a:rPr lang="tr-TR"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Çalıştayı</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ile ilimizde açılması planlanan yeni organize sanayi bölgeleri (OSB) ile küçük sanayi sitelerinin (KSS) ve mesleki ve teknik eğitim kurumlarının </a:t>
            </a:r>
            <a:r>
              <a:rPr lang="tr-TR" sz="28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senkronizasyonu</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amaçlanmaktadır.</a:t>
            </a:r>
          </a:p>
          <a:p>
            <a:pPr lvl="0" algn="just" hangingPunct="0"/>
            <a:endPar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Türkiye yüzyılı hedefleri doğrultusunda </a:t>
            </a:r>
            <a:r>
              <a:rPr lang="tr-TR"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Mesleki Eğitim ile Güçlü gelecek</a:t>
            </a:r>
            <a:r>
              <a:rPr lang="tr-TR"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şiarıyla mesleki eğitimde program, yönetici, öğretmen ve öğrenci niteliğinin artırılması amaçlanmaktadır.</a:t>
            </a:r>
          </a:p>
          <a:p>
            <a:pPr marL="342900" lvl="0" indent="-342900" algn="just" hangingPunct="0">
              <a:buFont typeface="+mj-lt"/>
              <a:buAutoNum type="arabicParenR"/>
            </a:pPr>
            <a:endParaRPr lang="tr-TR"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hangingPunct="0">
              <a:buFont typeface="Wingdings" panose="05000000000000000000" pitchFamily="2" charset="2"/>
              <a:buChar char="Ø"/>
            </a:pP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Cumhurbaşkanlığı 12. Kalkınma Planı’nda vurgulanan “</a:t>
            </a:r>
            <a:r>
              <a:rPr lang="tr-TR"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Dijital-Yeşil Dönüşüm Çağında” </a:t>
            </a:r>
            <a:r>
              <a:rPr lang="tr-TR"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mesleki ve teknik eğitim kurumlarınca sektörel ihtiyaçların karşılanması amaçlarımızdandır.</a:t>
            </a:r>
          </a:p>
          <a:p>
            <a:pPr lvl="0" algn="just" hangingPunct="0"/>
            <a:endParaRPr lang="tr-TR" sz="1800" dirty="0">
              <a:effectLst/>
              <a:latin typeface="Arial" panose="020B0604020202020204" pitchFamily="34" charset="0"/>
              <a:ea typeface="Times New Roman" panose="02020603050405020304" pitchFamily="18" charset="0"/>
              <a:cs typeface="Times New Roman" panose="02020603050405020304" pitchFamily="18" charset="0"/>
            </a:endParaRPr>
          </a:p>
          <a:p>
            <a:pPr lvl="0" algn="just" hangingPunct="0"/>
            <a:endParaRPr lang="tr-TR"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tr-TR" dirty="0"/>
          </a:p>
        </p:txBody>
      </p:sp>
      <p:sp>
        <p:nvSpPr>
          <p:cNvPr id="5" name="AutoShape 2" descr="EĞİTİM VE İSTİHD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a:blip r:embed="rId3"/>
          <a:stretch>
            <a:fillRect/>
          </a:stretch>
        </p:blipFill>
        <p:spPr>
          <a:xfrm>
            <a:off x="8460131" y="1576520"/>
            <a:ext cx="3275805" cy="4223777"/>
          </a:xfrm>
          <a:prstGeom prst="rect">
            <a:avLst/>
          </a:prstGeom>
          <a:effectLst>
            <a:glow rad="228600">
              <a:srgbClr val="FF0000">
                <a:alpha val="40000"/>
              </a:srgbClr>
            </a:glow>
          </a:effectLst>
        </p:spPr>
      </p:pic>
    </p:spTree>
    <p:extLst>
      <p:ext uri="{BB962C8B-B14F-4D97-AF65-F5344CB8AC3E}">
        <p14:creationId xmlns:p14="http://schemas.microsoft.com/office/powerpoint/2010/main" val="3514222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2403463" y="34215"/>
            <a:ext cx="7726904" cy="830997"/>
          </a:xfrm>
          <a:prstGeom prst="rect">
            <a:avLst/>
          </a:prstGeom>
          <a:noFill/>
        </p:spPr>
        <p:txBody>
          <a:bodyPr wrap="square" rtlCol="0">
            <a:spAutoFit/>
          </a:bodyPr>
          <a:lstStyle/>
          <a:p>
            <a:pPr algn="ctr"/>
            <a:r>
              <a:rPr lang="tr-TR" sz="2400" b="1" dirty="0">
                <a:solidFill>
                  <a:schemeClr val="bg1"/>
                </a:solidFill>
                <a:latin typeface="Times New Roman" pitchFamily="18" charset="0"/>
                <a:cs typeface="Times New Roman" pitchFamily="18" charset="0"/>
              </a:rPr>
              <a:t>DÜNYAYI DEĞİŞTİREN </a:t>
            </a:r>
          </a:p>
          <a:p>
            <a:pPr algn="ctr"/>
            <a:r>
              <a:rPr lang="tr-TR" sz="2400" b="1" dirty="0">
                <a:solidFill>
                  <a:schemeClr val="bg1"/>
                </a:solidFill>
                <a:latin typeface="Times New Roman" pitchFamily="18" charset="0"/>
                <a:cs typeface="Times New Roman" pitchFamily="18" charset="0"/>
              </a:rPr>
              <a:t>5 GLOBAL MEGA TREND</a:t>
            </a:r>
          </a:p>
        </p:txBody>
      </p:sp>
      <p:pic>
        <p:nvPicPr>
          <p:cNvPr id="7" name="Resim 6">
            <a:extLst>
              <a:ext uri="{FF2B5EF4-FFF2-40B4-BE49-F238E27FC236}">
                <a16:creationId xmlns:a16="http://schemas.microsoft.com/office/drawing/2014/main" id="{68A00788-F67E-4D4D-9464-7ED91D14C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15"/>
            <a:ext cx="3348507" cy="894799"/>
          </a:xfrm>
          <a:prstGeom prst="rect">
            <a:avLst/>
          </a:prstGeom>
          <a:effectLst/>
        </p:spPr>
      </p:pic>
      <p:sp>
        <p:nvSpPr>
          <p:cNvPr id="5" name="Metin kutusu 4">
            <a:extLst>
              <a:ext uri="{FF2B5EF4-FFF2-40B4-BE49-F238E27FC236}">
                <a16:creationId xmlns:a16="http://schemas.microsoft.com/office/drawing/2014/main" id="{E69C5A77-C937-41BC-A373-0DF7F3CA23E4}"/>
              </a:ext>
            </a:extLst>
          </p:cNvPr>
          <p:cNvSpPr txBox="1"/>
          <p:nvPr/>
        </p:nvSpPr>
        <p:spPr>
          <a:xfrm>
            <a:off x="463184" y="6356350"/>
            <a:ext cx="6022019" cy="369332"/>
          </a:xfrm>
          <a:prstGeom prst="rect">
            <a:avLst/>
          </a:prstGeom>
          <a:noFill/>
        </p:spPr>
        <p:txBody>
          <a:bodyPr wrap="square" rtlCol="0">
            <a:spAutoFit/>
          </a:bodyPr>
          <a:lstStyle/>
          <a:p>
            <a:r>
              <a:rPr lang="tr-TR" sz="900" b="0" i="0" dirty="0">
                <a:effectLst/>
                <a:latin typeface="TabletGothic"/>
              </a:rPr>
              <a:t>https://www.huffpost.com/entry/pwc-five-global-shifts-reshaping-the-world_b_587a5c6ee4b077a19d180e1e</a:t>
            </a:r>
            <a:br>
              <a:rPr lang="tr-TR" sz="900" b="0" i="0" dirty="0">
                <a:effectLst/>
                <a:latin typeface="TabletGothic"/>
              </a:rPr>
            </a:br>
            <a:endParaRPr lang="tr-TR" sz="900" dirty="0"/>
          </a:p>
        </p:txBody>
      </p:sp>
      <p:sp>
        <p:nvSpPr>
          <p:cNvPr id="2" name="Metin kutusu 1">
            <a:extLst>
              <a:ext uri="{FF2B5EF4-FFF2-40B4-BE49-F238E27FC236}">
                <a16:creationId xmlns:a16="http://schemas.microsoft.com/office/drawing/2014/main" id="{99E4034D-31AF-4693-B47F-EBFD28433B65}"/>
              </a:ext>
            </a:extLst>
          </p:cNvPr>
          <p:cNvSpPr txBox="1"/>
          <p:nvPr/>
        </p:nvSpPr>
        <p:spPr>
          <a:xfrm>
            <a:off x="252226" y="1519490"/>
            <a:ext cx="6443933" cy="3785652"/>
          </a:xfrm>
          <a:prstGeom prst="rect">
            <a:avLst/>
          </a:prstGeom>
          <a:noFill/>
        </p:spPr>
        <p:txBody>
          <a:bodyPr wrap="square" rtlCol="0">
            <a:spAutoFit/>
          </a:bodyPr>
          <a:lstStyle/>
          <a:p>
            <a:pPr marL="457200" indent="-457200">
              <a:lnSpc>
                <a:spcPct val="150000"/>
              </a:lnSpc>
              <a:buFont typeface="+mj-lt"/>
              <a:buAutoNum type="arabicParenR"/>
            </a:pPr>
            <a:r>
              <a:rPr lang="tr-TR" sz="2400" b="1" dirty="0"/>
              <a:t>Hızlı kentleşme</a:t>
            </a:r>
          </a:p>
          <a:p>
            <a:pPr marL="457200" indent="-457200">
              <a:lnSpc>
                <a:spcPct val="150000"/>
              </a:lnSpc>
              <a:buFont typeface="+mj-lt"/>
              <a:buAutoNum type="arabicParenR"/>
            </a:pPr>
            <a:r>
              <a:rPr lang="tr-TR" sz="2400" b="1" dirty="0"/>
              <a:t>Demografik değişim</a:t>
            </a:r>
            <a:endParaRPr lang="tr-TR" sz="2400" b="1" dirty="0">
              <a:solidFill>
                <a:schemeClr val="bg1">
                  <a:lumMod val="85000"/>
                </a:schemeClr>
              </a:solidFill>
            </a:endParaRPr>
          </a:p>
          <a:p>
            <a:pPr marL="457200" indent="-457200">
              <a:lnSpc>
                <a:spcPct val="150000"/>
              </a:lnSpc>
              <a:buFont typeface="+mj-lt"/>
              <a:buAutoNum type="arabicParenR"/>
            </a:pPr>
            <a:r>
              <a:rPr lang="tr-TR" sz="2400" b="1" dirty="0"/>
              <a:t>Teknolojideki hızlı değişim</a:t>
            </a:r>
          </a:p>
          <a:p>
            <a:pPr marL="457200" indent="-457200">
              <a:lnSpc>
                <a:spcPct val="150000"/>
              </a:lnSpc>
              <a:buFont typeface="+mj-lt"/>
              <a:buAutoNum type="arabicParenR"/>
            </a:pPr>
            <a:r>
              <a:rPr lang="tr-TR" sz="2400" b="1" dirty="0"/>
              <a:t>Küresel gücün Batı’dan Doğu’ya kayması</a:t>
            </a:r>
          </a:p>
          <a:p>
            <a:pPr marL="457200" indent="-457200">
              <a:lnSpc>
                <a:spcPct val="150000"/>
              </a:lnSpc>
              <a:buFont typeface="+mj-lt"/>
              <a:buAutoNum type="arabicParenR"/>
            </a:pPr>
            <a:r>
              <a:rPr lang="tr-TR" sz="2400" b="1" dirty="0"/>
              <a:t>İklim değişimi</a:t>
            </a:r>
          </a:p>
          <a:p>
            <a:endParaRPr lang="tr-TR" sz="2000" dirty="0"/>
          </a:p>
          <a:p>
            <a:endParaRPr lang="tr-TR" sz="2000" dirty="0"/>
          </a:p>
          <a:p>
            <a:endParaRPr lang="tr-TR" sz="2000" dirty="0"/>
          </a:p>
        </p:txBody>
      </p:sp>
      <p:pic>
        <p:nvPicPr>
          <p:cNvPr id="9" name="Resim 8">
            <a:extLst>
              <a:ext uri="{FF2B5EF4-FFF2-40B4-BE49-F238E27FC236}">
                <a16:creationId xmlns:a16="http://schemas.microsoft.com/office/drawing/2014/main" id="{98673E9D-F1B0-40F8-AEA0-168F24030ED1}"/>
              </a:ext>
            </a:extLst>
          </p:cNvPr>
          <p:cNvPicPr>
            <a:picLocks noChangeAspect="1"/>
          </p:cNvPicPr>
          <p:nvPr/>
        </p:nvPicPr>
        <p:blipFill>
          <a:blip r:embed="rId3"/>
          <a:stretch>
            <a:fillRect/>
          </a:stretch>
        </p:blipFill>
        <p:spPr>
          <a:xfrm>
            <a:off x="7462951" y="1519490"/>
            <a:ext cx="3723972" cy="3696429"/>
          </a:xfrm>
          <a:prstGeom prst="rect">
            <a:avLst/>
          </a:prstGeom>
          <a:effectLst>
            <a:glow rad="228600">
              <a:srgbClr val="FF0000">
                <a:alpha val="40000"/>
              </a:srgbClr>
            </a:glow>
          </a:effectLst>
        </p:spPr>
      </p:pic>
      <p:sp>
        <p:nvSpPr>
          <p:cNvPr id="3" name="Slayt Numarası Yer Tutucusu 2">
            <a:extLst>
              <a:ext uri="{FF2B5EF4-FFF2-40B4-BE49-F238E27FC236}">
                <a16:creationId xmlns:a16="http://schemas.microsoft.com/office/drawing/2014/main" id="{A5A9AE87-8944-9170-72E1-997E652CEF8A}"/>
              </a:ext>
            </a:extLst>
          </p:cNvPr>
          <p:cNvSpPr>
            <a:spLocks noGrp="1"/>
          </p:cNvSpPr>
          <p:nvPr>
            <p:ph type="sldNum" sz="quarter" idx="12"/>
          </p:nvPr>
        </p:nvSpPr>
        <p:spPr/>
        <p:txBody>
          <a:bodyPr/>
          <a:lstStyle/>
          <a:p>
            <a:fld id="{13C90C93-D6D7-44D9-9D65-53880C4D84FB}" type="slidenum">
              <a:rPr lang="tr-TR" smtClean="0">
                <a:solidFill>
                  <a:srgbClr val="146194">
                    <a:lumMod val="50000"/>
                  </a:srgbClr>
                </a:solidFill>
              </a:rPr>
              <a:pPr/>
              <a:t>8</a:t>
            </a:fld>
            <a:endParaRPr lang="tr-TR">
              <a:solidFill>
                <a:srgbClr val="146194">
                  <a:lumMod val="50000"/>
                </a:srgbClr>
              </a:solidFill>
            </a:endParaRPr>
          </a:p>
        </p:txBody>
      </p:sp>
    </p:spTree>
    <p:extLst>
      <p:ext uri="{BB962C8B-B14F-4D97-AF65-F5344CB8AC3E}">
        <p14:creationId xmlns:p14="http://schemas.microsoft.com/office/powerpoint/2010/main" val="22366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608003" y="955343"/>
            <a:ext cx="6720844" cy="5518862"/>
          </a:xfrm>
          <a:prstGeom prst="rect">
            <a:avLst/>
          </a:prstGeom>
        </p:spPr>
      </p:pic>
      <p:sp>
        <p:nvSpPr>
          <p:cNvPr id="2" name="Slayt Numarası Yer Tutucusu 1"/>
          <p:cNvSpPr>
            <a:spLocks noGrp="1"/>
          </p:cNvSpPr>
          <p:nvPr>
            <p:ph type="sldNum" sz="quarter" idx="12"/>
          </p:nvPr>
        </p:nvSpPr>
        <p:spPr/>
        <p:txBody>
          <a:bodyPr/>
          <a:lstStyle/>
          <a:p>
            <a:pPr rtl="0"/>
            <a:fld id="{401CF334-2D5C-4859-84A6-CA7E6E43FAEB}" type="slidenum">
              <a:rPr lang="tr-TR" noProof="0" smtClean="0"/>
              <a:t>9</a:t>
            </a:fld>
            <a:endParaRPr lang="tr-TR" noProof="0" dirty="0"/>
          </a:p>
        </p:txBody>
      </p:sp>
      <p:pic>
        <p:nvPicPr>
          <p:cNvPr id="3" name="Resim 2">
            <a:extLst>
              <a:ext uri="{FF2B5EF4-FFF2-40B4-BE49-F238E27FC236}">
                <a16:creationId xmlns:a16="http://schemas.microsoft.com/office/drawing/2014/main" id="{F0022D35-7DFF-EC33-0D1B-8B6796824BB2}"/>
              </a:ext>
            </a:extLst>
          </p:cNvPr>
          <p:cNvPicPr>
            <a:picLocks noChangeAspect="1"/>
          </p:cNvPicPr>
          <p:nvPr/>
        </p:nvPicPr>
        <p:blipFill>
          <a:blip r:embed="rId3"/>
          <a:stretch>
            <a:fillRect/>
          </a:stretch>
        </p:blipFill>
        <p:spPr>
          <a:xfrm>
            <a:off x="0" y="0"/>
            <a:ext cx="2877561" cy="768163"/>
          </a:xfrm>
          <a:prstGeom prst="rect">
            <a:avLst/>
          </a:prstGeom>
        </p:spPr>
      </p:pic>
      <p:sp>
        <p:nvSpPr>
          <p:cNvPr id="4" name="Metin kutusu 3">
            <a:extLst>
              <a:ext uri="{FF2B5EF4-FFF2-40B4-BE49-F238E27FC236}">
                <a16:creationId xmlns:a16="http://schemas.microsoft.com/office/drawing/2014/main" id="{686BBC14-F9D8-6806-0161-A6FDDB01B280}"/>
              </a:ext>
            </a:extLst>
          </p:cNvPr>
          <p:cNvSpPr txBox="1"/>
          <p:nvPr/>
        </p:nvSpPr>
        <p:spPr>
          <a:xfrm>
            <a:off x="3674018" y="65559"/>
            <a:ext cx="6282813" cy="707886"/>
          </a:xfrm>
          <a:prstGeom prst="rect">
            <a:avLst/>
          </a:prstGeom>
          <a:noFill/>
        </p:spPr>
        <p:txBody>
          <a:bodyPr wrap="square" rtlCol="0">
            <a:spAutoFit/>
          </a:bodyPr>
          <a:lstStyle/>
          <a:p>
            <a:r>
              <a:rPr lang="tr-TR" sz="4000" dirty="0">
                <a:solidFill>
                  <a:schemeClr val="bg1"/>
                </a:solidFill>
                <a:effectLst>
                  <a:outerShdw blurRad="38100" dist="38100" dir="2700000" algn="tl">
                    <a:srgbClr val="000000">
                      <a:alpha val="43137"/>
                    </a:srgbClr>
                  </a:outerShdw>
                </a:effectLst>
              </a:rPr>
              <a:t> </a:t>
            </a:r>
            <a:r>
              <a:rPr lang="tr-TR" sz="2400" dirty="0">
                <a:solidFill>
                  <a:schemeClr val="bg1"/>
                </a:solidFill>
                <a:effectLst>
                  <a:outerShdw blurRad="38100" dist="38100" dir="2700000" algn="tl">
                    <a:srgbClr val="000000">
                      <a:alpha val="43137"/>
                    </a:srgbClr>
                  </a:outerShdw>
                </a:effectLst>
              </a:rPr>
              <a:t>TEKNOLOJİDEKİ DEĞİŞİMİN SONUÇLARI</a:t>
            </a:r>
          </a:p>
        </p:txBody>
      </p:sp>
      <p:pic>
        <p:nvPicPr>
          <p:cNvPr id="5" name="Resim 4"/>
          <p:cNvPicPr>
            <a:picLocks noChangeAspect="1"/>
          </p:cNvPicPr>
          <p:nvPr/>
        </p:nvPicPr>
        <p:blipFill>
          <a:blip r:embed="rId4"/>
          <a:stretch>
            <a:fillRect/>
          </a:stretch>
        </p:blipFill>
        <p:spPr>
          <a:xfrm>
            <a:off x="8186977" y="1807985"/>
            <a:ext cx="2638729" cy="3437115"/>
          </a:xfrm>
          <a:prstGeom prst="rect">
            <a:avLst/>
          </a:prstGeom>
          <a:effectLst>
            <a:glow rad="241300">
              <a:srgbClr val="FF0000">
                <a:alpha val="40000"/>
              </a:srgbClr>
            </a:glow>
          </a:effectLst>
        </p:spPr>
      </p:pic>
    </p:spTree>
    <p:extLst>
      <p:ext uri="{BB962C8B-B14F-4D97-AF65-F5344CB8AC3E}">
        <p14:creationId xmlns:p14="http://schemas.microsoft.com/office/powerpoint/2010/main" val="2692748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ğitim sunusu">
  <a:themeElements>
    <a:clrScheme name="Özel 2">
      <a:dk1>
        <a:srgbClr val="FF0000"/>
      </a:dk1>
      <a:lt1>
        <a:sysClr val="window" lastClr="FFFFFF"/>
      </a:lt1>
      <a:dk2>
        <a:srgbClr val="FF0000"/>
      </a:dk2>
      <a:lt2>
        <a:srgbClr val="E2DFCC"/>
      </a:lt2>
      <a:accent1>
        <a:srgbClr val="FF0000"/>
      </a:accent1>
      <a:accent2>
        <a:srgbClr val="FE9999"/>
      </a:accent2>
      <a:accent3>
        <a:srgbClr val="37A76F"/>
      </a:accent3>
      <a:accent4>
        <a:srgbClr val="44C1A3"/>
      </a:accent4>
      <a:accent5>
        <a:srgbClr val="4EB3CF"/>
      </a:accent5>
      <a:accent6>
        <a:srgbClr val="51C3F9"/>
      </a:accent6>
      <a:hlink>
        <a:srgbClr val="FE585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Office_16225310_TF03460604" id="{F6EFC989-8B6A-426D-8CC8-42909735A4A0}" vid="{6F0D95CE-7106-4C3E-8D98-EE1220DA24E4}"/>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5448</TotalTime>
  <Words>3074</Words>
  <Application>Microsoft Office PowerPoint</Application>
  <PresentationFormat>Geniş ekran</PresentationFormat>
  <Paragraphs>780</Paragraphs>
  <Slides>49</Slides>
  <Notes>3</Notes>
  <HiddenSlides>0</HiddenSlides>
  <MMClips>0</MMClips>
  <ScaleCrop>false</ScaleCrop>
  <HeadingPairs>
    <vt:vector size="6" baseType="variant">
      <vt:variant>
        <vt:lpstr>Kullanılan Yazı Tipleri</vt:lpstr>
      </vt:variant>
      <vt:variant>
        <vt:i4>13</vt:i4>
      </vt:variant>
      <vt:variant>
        <vt:lpstr>Tema</vt:lpstr>
      </vt:variant>
      <vt:variant>
        <vt:i4>2</vt:i4>
      </vt:variant>
      <vt:variant>
        <vt:lpstr>Slayt Başlıkları</vt:lpstr>
      </vt:variant>
      <vt:variant>
        <vt:i4>49</vt:i4>
      </vt:variant>
    </vt:vector>
  </HeadingPairs>
  <TitlesOfParts>
    <vt:vector size="64" baseType="lpstr">
      <vt:lpstr>Microsoft YaHei</vt:lpstr>
      <vt:lpstr>Algerian</vt:lpstr>
      <vt:lpstr>ARIAL</vt:lpstr>
      <vt:lpstr>ARIAL</vt:lpstr>
      <vt:lpstr>Bahnschrift SemiCondensed</vt:lpstr>
      <vt:lpstr>Bauhaus 93</vt:lpstr>
      <vt:lpstr>Calibri</vt:lpstr>
      <vt:lpstr>Calibri Light</vt:lpstr>
      <vt:lpstr>Georgia</vt:lpstr>
      <vt:lpstr>TabletGothic</vt:lpstr>
      <vt:lpstr>Times New Roman</vt:lpstr>
      <vt:lpstr>Wingdings</vt:lpstr>
      <vt:lpstr>Wingdings 2</vt:lpstr>
      <vt:lpstr>Office Teması</vt:lpstr>
      <vt:lpstr>Eğitim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IbrahimTUNAYDIN;MEHMET EMİN YILDIZ</dc:creator>
  <cp:lastModifiedBy>UBAYINDIR</cp:lastModifiedBy>
  <cp:revision>468</cp:revision>
  <dcterms:created xsi:type="dcterms:W3CDTF">2019-09-12T05:59:22Z</dcterms:created>
  <dcterms:modified xsi:type="dcterms:W3CDTF">2023-12-12T23:45:45Z</dcterms:modified>
</cp:coreProperties>
</file>